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84" r:id="rId1"/>
  </p:sldMasterIdLst>
  <p:notesMasterIdLst>
    <p:notesMasterId r:id="rId11"/>
  </p:notesMasterIdLst>
  <p:sldIdLst>
    <p:sldId id="263" r:id="rId2"/>
    <p:sldId id="266" r:id="rId3"/>
    <p:sldId id="267" r:id="rId4"/>
    <p:sldId id="268" r:id="rId5"/>
    <p:sldId id="269" r:id="rId6"/>
    <p:sldId id="265" r:id="rId7"/>
    <p:sldId id="262" r:id="rId8"/>
    <p:sldId id="264" r:id="rId9"/>
    <p:sldId id="260" r:id="rId10"/>
  </p:sldIdLst>
  <p:sldSz cx="9144000" cy="6858000" type="letter"/>
  <p:notesSz cx="6858000" cy="9144000"/>
  <p:embeddedFontLst>
    <p:embeddedFont>
      <p:font typeface="맑은 고딕" panose="020B0503020000020004" pitchFamily="50" charset="-127"/>
      <p:regular r:id="rId12"/>
      <p:bold r:id="rId13"/>
    </p:embeddedFont>
    <p:embeddedFont>
      <p:font typeface="Cambria Math" panose="02040503050406030204" pitchFamily="18" charset="0"/>
      <p:regular r:id="rId14"/>
    </p:embeddedFont>
    <p:embeddedFont>
      <p:font typeface="아리따-돋움(TTF)-SemiBold" panose="02020603020101020101" pitchFamily="18" charset="-127"/>
      <p:regular r:id="rId15"/>
    </p:embeddedFont>
    <p:embeddedFont>
      <p:font typeface="아리따-돋움(TTF)-Bold" panose="02020603020101020101" pitchFamily="18" charset="-127"/>
      <p:regular r:id="rId16"/>
    </p:embeddedFont>
    <p:embeddedFont>
      <p:font typeface="Arial Unicode MS" panose="020B0604020202020204" pitchFamily="50" charset="-127"/>
      <p:regular r:id="rId1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87F76"/>
    <a:srgbClr val="B5B1A8"/>
    <a:srgbClr val="B97F76"/>
    <a:srgbClr val="AEA596"/>
    <a:srgbClr val="66747F"/>
    <a:srgbClr val="787566"/>
    <a:srgbClr val="CDBD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151" autoAdjust="0"/>
    <p:restoredTop sz="82703" autoAdjust="0"/>
  </p:normalViewPr>
  <p:slideViewPr>
    <p:cSldViewPr>
      <p:cViewPr>
        <p:scale>
          <a:sx n="66" d="100"/>
          <a:sy n="66" d="100"/>
        </p:scale>
        <p:origin x="-1596" y="-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BA46D8-0424-4B0F-9EBE-38A560F8EB6E}" type="datetimeFigureOut">
              <a:rPr lang="ko-KR" altLang="en-US" smtClean="0"/>
              <a:t>2020-06-01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7C9093-0FE6-4C48-B4EC-2983E68EC5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44495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itimes.kr/news/articleView.html?idxno=14589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 latinLnBrk="0"/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안녕하세요 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도로네트워크에서 </a:t>
            </a:r>
            <a:r>
              <a:rPr lang="ko-KR" alt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매개중섬성으로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본 교통중심지 분석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대해 발표를 </a:t>
            </a:r>
            <a:r>
              <a:rPr lang="ko-KR" alt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맞게된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송우석 입니다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</a:t>
            </a:r>
            <a:endParaRPr lang="en-US" altLang="ko-KR" sz="12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##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저는 이번에 교통체증 문제를 안고 있는 도로를 네트워크라고 생각했고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이을 해결하기 위해서 차가 막히는 교차로 한 곳만 분석한다면 도로 전체를 이해 할 수 없으며 문제를 해결할 수 없기 때문에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도로 전체의 특성을 이해하기 위해 우리나라 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 주요 도시의 교차로들을 </a:t>
            </a:r>
            <a:r>
              <a:rPr lang="ko-KR" alt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노드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교차로와 교차로를 잇는 도로를 링크로 생각하고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도로 네트워크를 만들어서 분석을 해보았습니다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fontAlgn="base" latinLnBrk="0"/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##</a:t>
            </a: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n-US" altLang="ko-KR" sz="12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altLang="ko-KR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ko-KR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7C9093-0FE6-4C48-B4EC-2983E68EC5BF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53284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네트워크란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복잡계의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구성요소들과 그들 간의 상호작용을 점과 선으로 단순화시킨 것인데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점을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노드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선을 링크라고 합니다</a:t>
            </a:r>
            <a:endParaRPr lang="en-US" altLang="ko-KR" sz="12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7C9093-0FE6-4C48-B4EC-2983E68EC5BF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70035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 latinLnBrk="0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복잡계란 개개인들이 강한 상호작용을 하고 있는 계로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개개인들이 갖고 있는 규칙에서는 발견할 수 없는 커다란 현상이 떠오르는 계입니다</a:t>
            </a:r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우리 주변을 둘러보면 거의 모든 것들은 다양하고 수많은 요소로 이루어진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복잡계입니다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도로네트워크 또한 여러 도로와 여러 교통수단들이 서로 상호작용하는 계이므로 복잡성을 가지고 있습니다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저는 도로 전체의 특성을 확인하기 위해  네트워크에 </a:t>
            </a:r>
            <a:r>
              <a:rPr lang="ko-KR" alt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몇가지영향을</a:t>
            </a: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주고 변화를 확인하려고 합니다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dirty="0" smtClean="0">
                <a:solidFill>
                  <a:schemeClr val="bg1">
                    <a:lumMod val="50000"/>
                  </a:schemeClr>
                </a:solidFill>
              </a:rPr>
              <a:t>출처</a:t>
            </a:r>
            <a:r>
              <a:rPr lang="en-US" altLang="ko-KR" sz="1200" dirty="0" smtClean="0">
                <a:solidFill>
                  <a:schemeClr val="bg1">
                    <a:lumMod val="50000"/>
                  </a:schemeClr>
                </a:solidFill>
                <a:hlinkClick r:id="rId3"/>
              </a:rPr>
              <a:t>http://www.aitimes.kr/news/articleView.html?idxno=14589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7C9093-0FE6-4C48-B4EC-2983E68EC5BF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57362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네트워크란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복잡계의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구성요소들과 그들 간의 상호작용을 점과 선으로 단순화시킨 것인데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점을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노드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선을 링크라고 합니다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endParaRPr lang="en-US" altLang="ko-KR" sz="12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네트워크 안에서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매개중심성이라는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물리량은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어떤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노드에서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다른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노드로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가는 최단 경로들 중에서 특정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노드를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지나가는 횟수로 결정됩니다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이를 통해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매개중심성이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큰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노드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즉 많은 경로들이 겹치는 교차로가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도로네트워크의 교통 중심지인 것을 알 수 있습니다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매개중심성은 쉽게 도로네트워크에서 교통량에 해당한다고 이해할 수 있습니다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예를 들어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번노드에서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번노드로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가는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경로중에서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번노드의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매개중심성은 다음과 같이 구할 수 있습니다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7C9093-0FE6-4C48-B4EC-2983E68EC5BF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72346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이그래프는</a:t>
            </a:r>
            <a:r>
              <a:rPr lang="ko-KR" altLang="en-US" dirty="0" smtClean="0"/>
              <a:t> 서울시 </a:t>
            </a:r>
            <a:r>
              <a:rPr lang="ko-KR" altLang="en-US" dirty="0" err="1" smtClean="0"/>
              <a:t>노드들의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매개중심성</a:t>
            </a:r>
            <a:r>
              <a:rPr lang="ko-KR" altLang="en-US" dirty="0" smtClean="0"/>
              <a:t> 분포를 로그스케일로 </a:t>
            </a:r>
            <a:r>
              <a:rPr lang="ko-KR" altLang="en-US" dirty="0" err="1" smtClean="0"/>
              <a:t>나타낸것이고</a:t>
            </a:r>
            <a:r>
              <a:rPr lang="ko-KR" altLang="en-US" dirty="0" smtClean="0"/>
              <a:t>  오른쪽 위의 그림은 지능형교통체계관리시스템이라는 사이트에서 가져온 서울시의 </a:t>
            </a:r>
            <a:r>
              <a:rPr lang="ko-KR" altLang="en-US" dirty="0" err="1" smtClean="0"/>
              <a:t>노드와</a:t>
            </a:r>
            <a:r>
              <a:rPr lang="ko-KR" altLang="en-US" dirty="0" smtClean="0"/>
              <a:t> 링크 정보로 직접 서울시 네트워크를 구현해 본 것입니다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r>
              <a:rPr lang="en-US" altLang="ko-KR" dirty="0" smtClean="0"/>
              <a:t> 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저는 얻어낸 </a:t>
            </a:r>
            <a:r>
              <a:rPr lang="ko-KR" altLang="en-US" dirty="0" err="1" smtClean="0"/>
              <a:t>노드들의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매개중심성을</a:t>
            </a:r>
            <a:r>
              <a:rPr lang="ko-KR" altLang="en-US" dirty="0" smtClean="0"/>
              <a:t> 가지고 밑의 </a:t>
            </a:r>
            <a:r>
              <a:rPr lang="en-US" altLang="ko-KR" dirty="0" smtClean="0"/>
              <a:t>3</a:t>
            </a:r>
            <a:r>
              <a:rPr lang="ko-KR" altLang="en-US" dirty="0" smtClean="0"/>
              <a:t>가지 방법으로  </a:t>
            </a:r>
            <a:r>
              <a:rPr lang="en-US" altLang="ko-KR" dirty="0" smtClean="0"/>
              <a:t>7</a:t>
            </a:r>
            <a:r>
              <a:rPr lang="ko-KR" altLang="en-US" dirty="0" smtClean="0"/>
              <a:t>가지  도시 네트워크에 변화를 주며 네트워크가 어떻게 변할지를 확인할 것입니다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이 과정을 통해 도로네트워크의 특성을 이해하고 더 나아가 교통체증을 줄일</a:t>
            </a:r>
            <a:r>
              <a:rPr lang="ko-KR" altLang="en-US" baseline="0" dirty="0" smtClean="0"/>
              <a:t> 수 있는 방안을 생각해 볼 수 있을 것입니다</a:t>
            </a:r>
            <a:r>
              <a:rPr lang="en-US" altLang="ko-KR" baseline="0" dirty="0" smtClean="0"/>
              <a:t>. 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7C9093-0FE6-4C48-B4EC-2983E68EC5BF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05987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6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82FC1-865F-414C-94BC-76B9338D5A81}" type="datetimeFigureOut">
              <a:rPr lang="ko-KR" altLang="en-US" smtClean="0"/>
              <a:t>2020-06-01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08E02B-79FE-4AE7-A810-2854463500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71680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82FC1-865F-414C-94BC-76B9338D5A81}" type="datetimeFigureOut">
              <a:rPr lang="ko-KR" altLang="en-US" smtClean="0"/>
              <a:t>2020-06-01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08E02B-79FE-4AE7-A810-2854463500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63758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82FC1-865F-414C-94BC-76B9338D5A81}" type="datetimeFigureOut">
              <a:rPr lang="ko-KR" altLang="en-US" smtClean="0"/>
              <a:t>2020-06-01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08E02B-79FE-4AE7-A810-2854463500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2329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82FC1-865F-414C-94BC-76B9338D5A81}" type="datetimeFigureOut">
              <a:rPr lang="ko-KR" altLang="en-US" smtClean="0"/>
              <a:t>2020-06-01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08E02B-79FE-4AE7-A810-2854463500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62396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4"/>
            <a:ext cx="7772400" cy="1500188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82FC1-865F-414C-94BC-76B9338D5A81}" type="datetimeFigureOut">
              <a:rPr lang="ko-KR" altLang="en-US" smtClean="0"/>
              <a:t>2020-06-01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08E02B-79FE-4AE7-A810-2854463500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39942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82FC1-865F-414C-94BC-76B9338D5A81}" type="datetimeFigureOut">
              <a:rPr lang="ko-KR" altLang="en-US" smtClean="0"/>
              <a:t>2020-06-01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08E02B-79FE-4AE7-A810-2854463500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82485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4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6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9" y="1535114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9" y="2174876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82FC1-865F-414C-94BC-76B9338D5A81}" type="datetimeFigureOut">
              <a:rPr lang="ko-KR" altLang="en-US" smtClean="0"/>
              <a:t>2020-06-01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08E02B-79FE-4AE7-A810-2854463500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08993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82FC1-865F-414C-94BC-76B9338D5A81}" type="datetimeFigureOut">
              <a:rPr lang="ko-KR" altLang="en-US" smtClean="0"/>
              <a:t>2020-06-01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08E02B-79FE-4AE7-A810-2854463500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91065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82FC1-865F-414C-94BC-76B9338D5A81}" type="datetimeFigureOut">
              <a:rPr lang="ko-KR" altLang="en-US" smtClean="0"/>
              <a:t>2020-06-01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08E02B-79FE-4AE7-A810-2854463500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72775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4" y="273052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1"/>
            <a:ext cx="5111750" cy="585311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4" y="1435101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82FC1-865F-414C-94BC-76B9338D5A81}" type="datetimeFigureOut">
              <a:rPr lang="ko-KR" altLang="en-US" smtClean="0"/>
              <a:t>2020-06-01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08E02B-79FE-4AE7-A810-2854463500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13281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6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82FC1-865F-414C-94BC-76B9338D5A81}" type="datetimeFigureOut">
              <a:rPr lang="ko-KR" altLang="en-US" smtClean="0"/>
              <a:t>2020-06-01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08E02B-79FE-4AE7-A810-2854463500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2129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D82FC1-865F-414C-94BC-76B9338D5A81}" type="datetimeFigureOut">
              <a:rPr lang="ko-KR" altLang="en-US" smtClean="0"/>
              <a:t>2020-06-01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08E02B-79FE-4AE7-A810-2854463500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63414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jpe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18" Type="http://schemas.openxmlformats.org/officeDocument/2006/relationships/image" Target="../media/image24.png"/><Relationship Id="rId26" Type="http://schemas.openxmlformats.org/officeDocument/2006/relationships/image" Target="../media/image32.png"/><Relationship Id="rId3" Type="http://schemas.microsoft.com/office/2007/relationships/hdphoto" Target="../media/hdphoto2.wdp"/><Relationship Id="rId21" Type="http://schemas.openxmlformats.org/officeDocument/2006/relationships/image" Target="../media/image27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17" Type="http://schemas.openxmlformats.org/officeDocument/2006/relationships/image" Target="../media/image23.png"/><Relationship Id="rId25" Type="http://schemas.openxmlformats.org/officeDocument/2006/relationships/image" Target="../media/image31.png"/><Relationship Id="rId2" Type="http://schemas.openxmlformats.org/officeDocument/2006/relationships/image" Target="../media/image9.png"/><Relationship Id="rId16" Type="http://schemas.openxmlformats.org/officeDocument/2006/relationships/image" Target="../media/image22.png"/><Relationship Id="rId20" Type="http://schemas.openxmlformats.org/officeDocument/2006/relationships/image" Target="../media/image26.png"/><Relationship Id="rId29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24" Type="http://schemas.openxmlformats.org/officeDocument/2006/relationships/image" Target="../media/image30.png"/><Relationship Id="rId32" Type="http://schemas.openxmlformats.org/officeDocument/2006/relationships/image" Target="../media/image38.pn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23" Type="http://schemas.openxmlformats.org/officeDocument/2006/relationships/image" Target="../media/image29.png"/><Relationship Id="rId28" Type="http://schemas.openxmlformats.org/officeDocument/2006/relationships/image" Target="../media/image34.png"/><Relationship Id="rId10" Type="http://schemas.openxmlformats.org/officeDocument/2006/relationships/image" Target="../media/image16.png"/><Relationship Id="rId19" Type="http://schemas.openxmlformats.org/officeDocument/2006/relationships/image" Target="../media/image25.png"/><Relationship Id="rId31" Type="http://schemas.openxmlformats.org/officeDocument/2006/relationships/image" Target="../media/image37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Relationship Id="rId22" Type="http://schemas.openxmlformats.org/officeDocument/2006/relationships/image" Target="../media/image28.png"/><Relationship Id="rId27" Type="http://schemas.openxmlformats.org/officeDocument/2006/relationships/image" Target="../media/image33.png"/><Relationship Id="rId30" Type="http://schemas.openxmlformats.org/officeDocument/2006/relationships/image" Target="../media/image3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13" Type="http://schemas.openxmlformats.org/officeDocument/2006/relationships/image" Target="../media/image5.png"/><Relationship Id="rId3" Type="http://schemas.openxmlformats.org/officeDocument/2006/relationships/image" Target="../media/image47.png"/><Relationship Id="rId12" Type="http://schemas.openxmlformats.org/officeDocument/2006/relationships/image" Target="../media/image1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11" Type="http://schemas.openxmlformats.org/officeDocument/2006/relationships/image" Target="../media/image110.png"/><Relationship Id="rId5" Type="http://schemas.openxmlformats.org/officeDocument/2006/relationships/image" Target="../media/image41.png"/><Relationship Id="rId15" Type="http://schemas.openxmlformats.org/officeDocument/2006/relationships/image" Target="../media/image150.png"/><Relationship Id="rId10" Type="http://schemas.openxmlformats.org/officeDocument/2006/relationships/image" Target="../media/image100.png"/><Relationship Id="rId4" Type="http://schemas.openxmlformats.org/officeDocument/2006/relationships/image" Target="../media/image40.png"/><Relationship Id="rId14" Type="http://schemas.openxmlformats.org/officeDocument/2006/relationships/image" Target="../media/image14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13" Type="http://schemas.openxmlformats.org/officeDocument/2006/relationships/image" Target="../media/image240.png"/><Relationship Id="rId18" Type="http://schemas.openxmlformats.org/officeDocument/2006/relationships/image" Target="../media/image290.png"/><Relationship Id="rId3" Type="http://schemas.openxmlformats.org/officeDocument/2006/relationships/image" Target="../media/image43.png"/><Relationship Id="rId7" Type="http://schemas.openxmlformats.org/officeDocument/2006/relationships/image" Target="../media/image180.png"/><Relationship Id="rId12" Type="http://schemas.openxmlformats.org/officeDocument/2006/relationships/image" Target="../media/image230.png"/><Relationship Id="rId17" Type="http://schemas.openxmlformats.org/officeDocument/2006/relationships/image" Target="../media/image280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270.png"/><Relationship Id="rId20" Type="http://schemas.openxmlformats.org/officeDocument/2006/relationships/image" Target="../media/image3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11" Type="http://schemas.openxmlformats.org/officeDocument/2006/relationships/image" Target="../media/image220.png"/><Relationship Id="rId5" Type="http://schemas.openxmlformats.org/officeDocument/2006/relationships/image" Target="../media/image44.png"/><Relationship Id="rId15" Type="http://schemas.openxmlformats.org/officeDocument/2006/relationships/image" Target="../media/image260.png"/><Relationship Id="rId10" Type="http://schemas.openxmlformats.org/officeDocument/2006/relationships/image" Target="../media/image210.png"/><Relationship Id="rId19" Type="http://schemas.openxmlformats.org/officeDocument/2006/relationships/image" Target="../media/image300.png"/><Relationship Id="rId4" Type="http://schemas.microsoft.com/office/2007/relationships/hdphoto" Target="../media/hdphoto3.wdp"/><Relationship Id="rId9" Type="http://schemas.openxmlformats.org/officeDocument/2006/relationships/image" Target="../media/image200.png"/><Relationship Id="rId14" Type="http://schemas.openxmlformats.org/officeDocument/2006/relationships/image" Target="../media/image25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3" name="Picture 5" descr="C:\Users\송우석\Desktop\KakaoTalk_20200514_211255089.png"/>
          <p:cNvPicPr>
            <a:picLocks noChangeAspect="1" noChangeArrowheads="1"/>
          </p:cNvPicPr>
          <p:nvPr/>
        </p:nvPicPr>
        <p:blipFill rotWithShape="1">
          <a:blip r:embed="rId3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664" t="14461" r="12572" b="17810"/>
          <a:stretch/>
        </p:blipFill>
        <p:spPr bwMode="auto">
          <a:xfrm>
            <a:off x="7640" y="200255"/>
            <a:ext cx="9128720" cy="6457493"/>
          </a:xfrm>
          <a:prstGeom prst="rect">
            <a:avLst/>
          </a:prstGeom>
          <a:noFill/>
          <a:effectLst>
            <a:glow>
              <a:schemeClr val="accent1"/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404666"/>
            <a:ext cx="2088232" cy="199962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489602"/>
              </p:ext>
            </p:extLst>
          </p:nvPr>
        </p:nvGraphicFramePr>
        <p:xfrm>
          <a:off x="611560" y="4941169"/>
          <a:ext cx="2664296" cy="175914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43606"/>
                <a:gridCol w="298728"/>
                <a:gridCol w="1421962"/>
              </a:tblGrid>
              <a:tr h="5863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latin typeface="아리따-돋움(TTF)-Bold" panose="02020603020101020101" pitchFamily="18" charset="-127"/>
                          <a:ea typeface="아리따-돋움(TTF)-Bold" panose="02020603020101020101" pitchFamily="18" charset="-127"/>
                        </a:rPr>
                        <a:t>소     속</a:t>
                      </a:r>
                      <a:endParaRPr lang="ko-KR" altLang="en-US" sz="1600" dirty="0">
                        <a:latin typeface="아리따-돋움(TTF)-Bold" panose="02020603020101020101" pitchFamily="18" charset="-127"/>
                        <a:ea typeface="아리따-돋움(TTF)-Bold" panose="02020603020101020101" pitchFamily="18" charset="-127"/>
                      </a:endParaRPr>
                    </a:p>
                  </a:txBody>
                  <a:tcPr marL="45720" marR="45720" marT="45721" marB="45721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아리따-돋움(TTF)-Bold" panose="02020603020101020101" pitchFamily="18" charset="-127"/>
                          <a:ea typeface="아리따-돋움(TTF)-Bold" panose="02020603020101020101" pitchFamily="18" charset="-127"/>
                        </a:rPr>
                        <a:t>:</a:t>
                      </a:r>
                      <a:endParaRPr lang="ko-KR" altLang="en-US" sz="1600" dirty="0">
                        <a:latin typeface="아리따-돋움(TTF)-Bold" panose="02020603020101020101" pitchFamily="18" charset="-127"/>
                        <a:ea typeface="아리따-돋움(TTF)-Bold" panose="02020603020101020101" pitchFamily="18" charset="-127"/>
                      </a:endParaRPr>
                    </a:p>
                  </a:txBody>
                  <a:tcPr marL="45720" marR="45720" marT="45721" marB="45721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 smtClean="0">
                          <a:latin typeface="아리따-돋움(TTF)-Bold" panose="02020603020101020101" pitchFamily="18" charset="-127"/>
                          <a:ea typeface="아리따-돋움(TTF)-Bold" panose="02020603020101020101" pitchFamily="18" charset="-127"/>
                        </a:rPr>
                        <a:t>복잡계</a:t>
                      </a:r>
                      <a:r>
                        <a:rPr lang="ko-KR" altLang="en-US" sz="1600" dirty="0" smtClean="0">
                          <a:latin typeface="아리따-돋움(TTF)-Bold" panose="02020603020101020101" pitchFamily="18" charset="-127"/>
                          <a:ea typeface="아리따-돋움(TTF)-Bold" panose="02020603020101020101" pitchFamily="18" charset="-127"/>
                        </a:rPr>
                        <a:t> 연구실</a:t>
                      </a:r>
                      <a:endParaRPr lang="ko-KR" altLang="en-US" sz="1600" dirty="0">
                        <a:latin typeface="아리따-돋움(TTF)-Bold" panose="02020603020101020101" pitchFamily="18" charset="-127"/>
                        <a:ea typeface="아리따-돋움(TTF)-Bold" panose="02020603020101020101" pitchFamily="18" charset="-127"/>
                      </a:endParaRPr>
                    </a:p>
                  </a:txBody>
                  <a:tcPr marL="45720" marR="45720" marT="45721" marB="45721" anchor="ctr"/>
                </a:tc>
              </a:tr>
              <a:tr h="5863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latin typeface="아리따-돋움(TTF)-Bold" panose="02020603020101020101" pitchFamily="18" charset="-127"/>
                          <a:ea typeface="아리따-돋움(TTF)-Bold" panose="02020603020101020101" pitchFamily="18" charset="-127"/>
                        </a:rPr>
                        <a:t>발 표 자</a:t>
                      </a:r>
                      <a:endParaRPr lang="ko-KR" altLang="en-US" sz="1600" dirty="0">
                        <a:latin typeface="아리따-돋움(TTF)-Bold" panose="02020603020101020101" pitchFamily="18" charset="-127"/>
                        <a:ea typeface="아리따-돋움(TTF)-Bold" panose="02020603020101020101" pitchFamily="18" charset="-127"/>
                      </a:endParaRPr>
                    </a:p>
                  </a:txBody>
                  <a:tcPr marL="45720" marR="45720" marT="45721" marB="45721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아리따-돋움(TTF)-Bold" panose="02020603020101020101" pitchFamily="18" charset="-127"/>
                          <a:ea typeface="아리따-돋움(TTF)-Bold" panose="02020603020101020101" pitchFamily="18" charset="-127"/>
                        </a:rPr>
                        <a:t>:</a:t>
                      </a:r>
                      <a:endParaRPr lang="ko-KR" altLang="en-US" sz="1600" dirty="0">
                        <a:latin typeface="아리따-돋움(TTF)-Bold" panose="02020603020101020101" pitchFamily="18" charset="-127"/>
                        <a:ea typeface="아리따-돋움(TTF)-Bold" panose="02020603020101020101" pitchFamily="18" charset="-127"/>
                      </a:endParaRPr>
                    </a:p>
                  </a:txBody>
                  <a:tcPr marL="45720" marR="45720" marT="45721" marB="45721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latin typeface="아리따-돋움(TTF)-Bold" panose="02020603020101020101" pitchFamily="18" charset="-127"/>
                          <a:ea typeface="아리따-돋움(TTF)-Bold" panose="02020603020101020101" pitchFamily="18" charset="-127"/>
                        </a:rPr>
                        <a:t>송  우  석</a:t>
                      </a:r>
                      <a:endParaRPr lang="ko-KR" altLang="en-US" sz="1600" dirty="0">
                        <a:latin typeface="아리따-돋움(TTF)-Bold" panose="02020603020101020101" pitchFamily="18" charset="-127"/>
                        <a:ea typeface="아리따-돋움(TTF)-Bold" panose="02020603020101020101" pitchFamily="18" charset="-127"/>
                      </a:endParaRPr>
                    </a:p>
                  </a:txBody>
                  <a:tcPr marL="45720" marR="45720" marT="45721" marB="45721" anchor="ctr"/>
                </a:tc>
              </a:tr>
              <a:tr h="5863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latin typeface="아리따-돋움(TTF)-Bold" panose="02020603020101020101" pitchFamily="18" charset="-127"/>
                          <a:ea typeface="아리따-돋움(TTF)-Bold" panose="02020603020101020101" pitchFamily="18" charset="-127"/>
                        </a:rPr>
                        <a:t>지도교수</a:t>
                      </a:r>
                      <a:endParaRPr lang="ko-KR" altLang="en-US" sz="1600" dirty="0">
                        <a:latin typeface="아리따-돋움(TTF)-Bold" panose="02020603020101020101" pitchFamily="18" charset="-127"/>
                        <a:ea typeface="아리따-돋움(TTF)-Bold" panose="02020603020101020101" pitchFamily="18" charset="-127"/>
                      </a:endParaRPr>
                    </a:p>
                  </a:txBody>
                  <a:tcPr marL="45720" marR="45720" marT="45721" marB="45721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아리따-돋움(TTF)-Bold" panose="02020603020101020101" pitchFamily="18" charset="-127"/>
                          <a:ea typeface="아리따-돋움(TTF)-Bold" panose="02020603020101020101" pitchFamily="18" charset="-127"/>
                        </a:rPr>
                        <a:t>:</a:t>
                      </a:r>
                      <a:endParaRPr lang="ko-KR" altLang="en-US" sz="1600" dirty="0">
                        <a:latin typeface="아리따-돋움(TTF)-Bold" panose="02020603020101020101" pitchFamily="18" charset="-127"/>
                        <a:ea typeface="아리따-돋움(TTF)-Bold" panose="02020603020101020101" pitchFamily="18" charset="-127"/>
                      </a:endParaRPr>
                    </a:p>
                  </a:txBody>
                  <a:tcPr marL="45720" marR="45720" marT="45721" marB="45721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latin typeface="아리따-돋움(TTF)-Bold" panose="02020603020101020101" pitchFamily="18" charset="-127"/>
                          <a:ea typeface="아리따-돋움(TTF)-Bold" panose="02020603020101020101" pitchFamily="18" charset="-127"/>
                        </a:rPr>
                        <a:t>손  승  우</a:t>
                      </a:r>
                      <a:endParaRPr lang="ko-KR" altLang="en-US" sz="1600" dirty="0">
                        <a:latin typeface="아리따-돋움(TTF)-Bold" panose="02020603020101020101" pitchFamily="18" charset="-127"/>
                        <a:ea typeface="아리따-돋움(TTF)-Bold" panose="02020603020101020101" pitchFamily="18" charset="-127"/>
                      </a:endParaRPr>
                    </a:p>
                  </a:txBody>
                  <a:tcPr marL="45720" marR="45720" marT="45721" marB="45721" anchor="ctr"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395540" y="2996952"/>
            <a:ext cx="762420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b="1" dirty="0">
                <a:solidFill>
                  <a:srgbClr val="66747F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  <a:cs typeface="Arial Unicode MS" panose="020B0604020202020204" pitchFamily="50" charset="-127"/>
              </a:rPr>
              <a:t>도로네트워크</a:t>
            </a:r>
            <a:r>
              <a:rPr lang="ko-KR" altLang="en-US" sz="3600" b="1" dirty="0">
                <a:solidFill>
                  <a:srgbClr val="66747F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  <a:cs typeface="Arial Unicode MS" panose="020B0604020202020204" pitchFamily="50" charset="-127"/>
              </a:rPr>
              <a:t>에서 </a:t>
            </a:r>
            <a:r>
              <a:rPr lang="en-US" altLang="ko-KR" sz="3600" b="1" dirty="0">
                <a:solidFill>
                  <a:srgbClr val="66747F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  <a:cs typeface="Arial Unicode MS" panose="020B0604020202020204" pitchFamily="50" charset="-127"/>
              </a:rPr>
              <a:t/>
            </a:r>
            <a:br>
              <a:rPr lang="en-US" altLang="ko-KR" sz="3600" b="1" dirty="0">
                <a:solidFill>
                  <a:srgbClr val="66747F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  <a:cs typeface="Arial Unicode MS" panose="020B0604020202020204" pitchFamily="50" charset="-127"/>
              </a:rPr>
            </a:br>
            <a:r>
              <a:rPr lang="ko-KR" altLang="en-US" sz="4800" b="1" dirty="0" err="1">
                <a:solidFill>
                  <a:srgbClr val="66747F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  <a:cs typeface="Arial Unicode MS" panose="020B0604020202020204" pitchFamily="50" charset="-127"/>
              </a:rPr>
              <a:t>매개중심성</a:t>
            </a:r>
            <a:r>
              <a:rPr lang="ko-KR" altLang="en-US" sz="3600" b="1" dirty="0" err="1">
                <a:solidFill>
                  <a:srgbClr val="66747F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  <a:cs typeface="Arial Unicode MS" panose="020B0604020202020204" pitchFamily="50" charset="-127"/>
              </a:rPr>
              <a:t>으로</a:t>
            </a:r>
            <a:r>
              <a:rPr lang="ko-KR" altLang="en-US" sz="3600" b="1" dirty="0">
                <a:solidFill>
                  <a:srgbClr val="66747F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  <a:cs typeface="Arial Unicode MS" panose="020B0604020202020204" pitchFamily="50" charset="-127"/>
              </a:rPr>
              <a:t> 본 교통중심지 </a:t>
            </a:r>
            <a:r>
              <a:rPr lang="ko-KR" altLang="en-US" sz="3600" b="1" dirty="0" smtClean="0">
                <a:solidFill>
                  <a:srgbClr val="66747F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  <a:cs typeface="Times New Roman" panose="02020603050405020304" pitchFamily="18" charset="0"/>
              </a:rPr>
              <a:t>분석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3299355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24509" y="773205"/>
            <a:ext cx="8229600" cy="4525963"/>
          </a:xfrm>
        </p:spPr>
        <p:txBody>
          <a:bodyPr>
            <a:normAutofit/>
          </a:bodyPr>
          <a:lstStyle/>
          <a:p>
            <a:pPr marL="0" indent="0" fontAlgn="base" latinLnBrk="0">
              <a:spcBef>
                <a:spcPts val="0"/>
              </a:spcBef>
              <a:buNone/>
              <a:defRPr/>
            </a:pPr>
            <a:r>
              <a:rPr lang="ko-KR" altLang="en-US" sz="1600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도로네트워크는 </a:t>
            </a:r>
            <a:r>
              <a:rPr lang="ko-KR" altLang="en-US" sz="1600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여러 </a:t>
            </a:r>
            <a:r>
              <a:rPr lang="ko-KR" altLang="en-US" sz="1600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도로와 교통수단들이 </a:t>
            </a:r>
            <a:r>
              <a:rPr lang="ko-KR" altLang="en-US" sz="1600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서로 상호작용하는 계이므로 복잡성을 가지고 </a:t>
            </a:r>
            <a:r>
              <a:rPr lang="ko-KR" altLang="en-US" sz="1600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있다</a:t>
            </a:r>
            <a:r>
              <a:rPr lang="en-US" altLang="ko-KR" sz="1600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. </a:t>
            </a:r>
            <a:r>
              <a:rPr lang="ko-KR" altLang="en-US" sz="1600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복잡성을 가진 자연현상은 현상의 일부분만 확인한다면</a:t>
            </a:r>
            <a:r>
              <a:rPr lang="en-US" altLang="ko-KR" sz="1600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, </a:t>
            </a:r>
            <a:r>
              <a:rPr lang="ko-KR" altLang="en-US" sz="1600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현상전체의 특징을 확인 할 수 없다</a:t>
            </a:r>
            <a:r>
              <a:rPr lang="en-US" altLang="ko-KR" sz="1600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. </a:t>
            </a:r>
            <a:r>
              <a:rPr lang="ko-KR" altLang="en-US" sz="1600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본 연구에서는 도로네트워크를 구현하고 변화를 주며 이 네트워크 전체의 특성을 분석하려고 한다</a:t>
            </a:r>
            <a:r>
              <a:rPr lang="en-US" altLang="ko-KR" sz="1600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. </a:t>
            </a:r>
            <a:endParaRPr lang="en-US" altLang="ko-KR" sz="1600" dirty="0"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  <a:p>
            <a:endParaRPr lang="ko-KR" altLang="en-US" sz="1600" dirty="0"/>
          </a:p>
        </p:txBody>
      </p:sp>
      <p:sp>
        <p:nvSpPr>
          <p:cNvPr id="4" name="TextBox 3"/>
          <p:cNvSpPr txBox="1"/>
          <p:nvPr/>
        </p:nvSpPr>
        <p:spPr>
          <a:xfrm>
            <a:off x="2897357" y="2"/>
            <a:ext cx="328390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Introduction</a:t>
            </a:r>
            <a:endParaRPr lang="ko-KR" altLang="en-US" sz="4400" dirty="0"/>
          </a:p>
        </p:txBody>
      </p:sp>
    </p:spTree>
    <p:extLst>
      <p:ext uri="{BB962C8B-B14F-4D97-AF65-F5344CB8AC3E}">
        <p14:creationId xmlns:p14="http://schemas.microsoft.com/office/powerpoint/2010/main" val="50846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53"/>
          <p:cNvSpPr txBox="1"/>
          <p:nvPr/>
        </p:nvSpPr>
        <p:spPr>
          <a:xfrm>
            <a:off x="1151619" y="4841569"/>
            <a:ext cx="2162772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700" dirty="0" err="1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매개중심성이</a:t>
            </a:r>
            <a:r>
              <a:rPr lang="ko-KR" altLang="en-US" sz="1700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 높은 곳 </a:t>
            </a:r>
            <a:endParaRPr lang="ko-KR" altLang="en-US" sz="1700" dirty="0"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sp>
        <p:nvSpPr>
          <p:cNvPr id="55" name="오른쪽 화살표 54"/>
          <p:cNvSpPr/>
          <p:nvPr/>
        </p:nvSpPr>
        <p:spPr>
          <a:xfrm>
            <a:off x="3578489" y="4843319"/>
            <a:ext cx="1070360" cy="369332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4067945" y="4797154"/>
            <a:ext cx="31683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rgbClr val="C87F76"/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교통중심지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/>
              <p:cNvSpPr txBox="1"/>
              <p:nvPr/>
            </p:nvSpPr>
            <p:spPr>
              <a:xfrm>
                <a:off x="1218049" y="6035728"/>
                <a:ext cx="1080120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050" b="0" i="1" smtClean="0">
                          <a:latin typeface="Cambria Math"/>
                        </a:rPr>
                        <m:t>   </m:t>
                      </m:r>
                      <m:r>
                        <a:rPr lang="en-US" altLang="ko-KR" sz="1050" b="0" i="1" smtClean="0">
                          <a:latin typeface="Cambria Math"/>
                        </a:rPr>
                        <m:t>𝑠</m:t>
                      </m:r>
                      <m:r>
                        <a:rPr lang="en-US" altLang="ko-KR" sz="1050">
                          <a:latin typeface="Cambria Math"/>
                        </a:rPr>
                        <m:t>≠</m:t>
                      </m:r>
                      <m:r>
                        <a:rPr lang="en-US" altLang="ko-KR" sz="1050" b="0" i="1" smtClean="0">
                          <a:latin typeface="Cambria Math"/>
                        </a:rPr>
                        <m:t>𝑡</m:t>
                      </m:r>
                      <m:r>
                        <a:rPr lang="en-US" altLang="ko-KR" sz="1050">
                          <a:latin typeface="Cambria Math"/>
                        </a:rPr>
                        <m:t>≠</m:t>
                      </m:r>
                      <m:r>
                        <a:rPr lang="en-US" altLang="ko-KR" sz="1050" b="0" i="1" smtClean="0">
                          <a:latin typeface="Cambria Math"/>
                        </a:rPr>
                        <m:t>𝑣</m:t>
                      </m:r>
                    </m:oMath>
                  </m:oMathPara>
                </a14:m>
                <a:endParaRPr lang="ko-KR" altLang="en-US" sz="1050" dirty="0"/>
              </a:p>
            </p:txBody>
          </p:sp>
        </mc:Choice>
        <mc:Fallback xmlns="">
          <p:sp>
            <p:nvSpPr>
              <p:cNvPr id="57" name="TextBox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8049" y="6035728"/>
                <a:ext cx="1080120" cy="253916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/>
              <p:cNvSpPr txBox="1"/>
              <p:nvPr/>
            </p:nvSpPr>
            <p:spPr>
              <a:xfrm>
                <a:off x="3225078" y="5636275"/>
                <a:ext cx="436073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i="1" smtClean="0">
                            <a:latin typeface="Cambria Math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ko-KR" sz="1200" i="1">
                            <a:latin typeface="Cambria Math"/>
                          </a:rPr>
                          <m:t>σ</m:t>
                        </m:r>
                      </m:e>
                      <m:sub>
                        <m:r>
                          <a:rPr lang="en-US" altLang="ko-KR" sz="1200" i="1">
                            <a:latin typeface="Cambria Math"/>
                          </a:rPr>
                          <m:t>𝑠𝑡</m:t>
                        </m:r>
                      </m:sub>
                    </m:sSub>
                    <m:r>
                      <a:rPr lang="en-US" altLang="ko-KR" sz="1200" b="0" i="1" smtClean="0">
                        <a:latin typeface="Cambria Math"/>
                      </a:rPr>
                      <m:t> </m:t>
                    </m:r>
                  </m:oMath>
                </a14:m>
                <a:r>
                  <a:rPr lang="en-US" altLang="ko-KR" sz="1200" dirty="0" smtClean="0">
                    <a:latin typeface="아리따-돋움(TTF)-SemiBold" panose="02020603020101020101" pitchFamily="18" charset="-127"/>
                    <a:ea typeface="아리따-돋움(TTF)-SemiBold" panose="02020603020101020101" pitchFamily="18" charset="-127"/>
                  </a:rPr>
                  <a:t>: </a:t>
                </a:r>
                <a14:m>
                  <m:oMath xmlns:m="http://schemas.openxmlformats.org/officeDocument/2006/math">
                    <m:r>
                      <a:rPr lang="en-US" altLang="ko-KR" sz="1200" b="0" i="1" smtClean="0">
                        <a:latin typeface="Cambria Math"/>
                      </a:rPr>
                      <m:t>𝑠</m:t>
                    </m:r>
                    <m:r>
                      <a:rPr lang="en-US" altLang="ko-KR" sz="1200" b="0" i="1" smtClean="0">
                        <a:latin typeface="Cambria Math"/>
                      </a:rPr>
                      <m:t> </m:t>
                    </m:r>
                  </m:oMath>
                </a14:m>
                <a:r>
                  <a:rPr lang="ko-KR" altLang="en-US" sz="1200" dirty="0" smtClean="0">
                    <a:latin typeface="아리따-돋움(TTF)-SemiBold" panose="02020603020101020101" pitchFamily="18" charset="-127"/>
                    <a:ea typeface="아리따-돋움(TTF)-SemiBold" panose="02020603020101020101" pitchFamily="18" charset="-127"/>
                  </a:rPr>
                  <a:t>에서 </a:t>
                </a:r>
                <a14:m>
                  <m:oMath xmlns:m="http://schemas.openxmlformats.org/officeDocument/2006/math">
                    <m:r>
                      <a:rPr lang="en-US" altLang="ko-KR" sz="1200" b="0" i="1" smtClean="0">
                        <a:latin typeface="Cambria Math"/>
                        <a:ea typeface="아리따-돋움(TTF)-SemiBold" panose="02020603020101020101" pitchFamily="18" charset="-127"/>
                      </a:rPr>
                      <m:t>𝑡</m:t>
                    </m:r>
                  </m:oMath>
                </a14:m>
                <a:r>
                  <a:rPr lang="ko-KR" altLang="en-US" sz="1200" dirty="0" smtClean="0">
                    <a:latin typeface="아리따-돋움(TTF)-SemiBold" panose="02020603020101020101" pitchFamily="18" charset="-127"/>
                    <a:ea typeface="아리따-돋움(TTF)-SemiBold" panose="02020603020101020101" pitchFamily="18" charset="-127"/>
                  </a:rPr>
                  <a:t>로 가는 가장 짧은 경로의 수 </a:t>
                </a:r>
                <a:endParaRPr lang="ko-KR" altLang="en-US" sz="1200" dirty="0"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endParaRPr>
              </a:p>
            </p:txBody>
          </p:sp>
        </mc:Choice>
        <mc:Fallback xmlns="">
          <p:sp>
            <p:nvSpPr>
              <p:cNvPr id="58" name="TextBox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5078" y="5636275"/>
                <a:ext cx="4360733" cy="276999"/>
              </a:xfrm>
              <a:prstGeom prst="rect">
                <a:avLst/>
              </a:prstGeom>
              <a:blipFill rotWithShape="1">
                <a:blip r:embed="rId3"/>
                <a:stretch>
                  <a:fillRect b="-1777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/>
              <p:cNvSpPr txBox="1"/>
              <p:nvPr/>
            </p:nvSpPr>
            <p:spPr>
              <a:xfrm>
                <a:off x="3210942" y="6024188"/>
                <a:ext cx="436073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i="1" smtClean="0">
                            <a:latin typeface="Cambria Math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ko-KR" sz="1200" i="1">
                            <a:latin typeface="Cambria Math"/>
                          </a:rPr>
                          <m:t>σ</m:t>
                        </m:r>
                      </m:e>
                      <m:sub>
                        <m:r>
                          <a:rPr lang="en-US" altLang="ko-KR" sz="1200" i="1">
                            <a:latin typeface="Cambria Math"/>
                          </a:rPr>
                          <m:t>𝑠𝑡</m:t>
                        </m:r>
                      </m:sub>
                    </m:sSub>
                    <m:r>
                      <a:rPr lang="en-US" altLang="ko-KR" sz="1200" b="0" i="1" smtClean="0">
                        <a:latin typeface="Cambria Math"/>
                      </a:rPr>
                      <m:t>(</m:t>
                    </m:r>
                    <m:r>
                      <a:rPr lang="en-US" altLang="ko-KR" sz="1200" b="0" i="1" smtClean="0">
                        <a:latin typeface="Cambria Math"/>
                      </a:rPr>
                      <m:t>𝑣</m:t>
                    </m:r>
                    <m:r>
                      <a:rPr lang="en-US" altLang="ko-KR" sz="1200" b="0" i="1" smtClean="0">
                        <a:latin typeface="Cambria Math"/>
                      </a:rPr>
                      <m:t>) </m:t>
                    </m:r>
                  </m:oMath>
                </a14:m>
                <a:r>
                  <a:rPr lang="en-US" altLang="ko-KR" sz="1200" dirty="0" smtClean="0">
                    <a:latin typeface="아리따-돋움(TTF)-SemiBold" panose="02020603020101020101" pitchFamily="18" charset="-127"/>
                    <a:ea typeface="아리따-돋움(TTF)-SemiBold" panose="02020603020101020101" pitchFamily="18" charset="-127"/>
                  </a:rPr>
                  <a:t>: </a:t>
                </a:r>
                <a14:m>
                  <m:oMath xmlns:m="http://schemas.openxmlformats.org/officeDocument/2006/math">
                    <m:r>
                      <a:rPr lang="en-US" altLang="ko-KR" sz="1200" b="0" i="1" smtClean="0">
                        <a:latin typeface="Cambria Math"/>
                      </a:rPr>
                      <m:t>𝑠</m:t>
                    </m:r>
                    <m:r>
                      <a:rPr lang="en-US" altLang="ko-KR" sz="1200" b="0" i="1" smtClean="0">
                        <a:latin typeface="Cambria Math"/>
                      </a:rPr>
                      <m:t> </m:t>
                    </m:r>
                  </m:oMath>
                </a14:m>
                <a:r>
                  <a:rPr lang="ko-KR" altLang="en-US" sz="1200" dirty="0" smtClean="0">
                    <a:latin typeface="아리따-돋움(TTF)-SemiBold" panose="02020603020101020101" pitchFamily="18" charset="-127"/>
                    <a:ea typeface="아리따-돋움(TTF)-SemiBold" panose="02020603020101020101" pitchFamily="18" charset="-127"/>
                  </a:rPr>
                  <a:t>에서 </a:t>
                </a:r>
                <a14:m>
                  <m:oMath xmlns:m="http://schemas.openxmlformats.org/officeDocument/2006/math">
                    <m:r>
                      <a:rPr lang="en-US" altLang="ko-KR" sz="1200" b="0" i="1" smtClean="0">
                        <a:latin typeface="Cambria Math"/>
                        <a:ea typeface="아리따-돋움(TTF)-SemiBold" panose="02020603020101020101" pitchFamily="18" charset="-127"/>
                      </a:rPr>
                      <m:t>𝑡</m:t>
                    </m:r>
                  </m:oMath>
                </a14:m>
                <a:r>
                  <a:rPr lang="ko-KR" altLang="en-US" sz="1200" dirty="0" smtClean="0">
                    <a:latin typeface="아리따-돋움(TTF)-SemiBold" panose="02020603020101020101" pitchFamily="18" charset="-127"/>
                    <a:ea typeface="아리따-돋움(TTF)-SemiBold" panose="02020603020101020101" pitchFamily="18" charset="-127"/>
                  </a:rPr>
                  <a:t>로 가는 가장 짧은 경로 중 </a:t>
                </a:r>
                <a14:m>
                  <m:oMath xmlns:m="http://schemas.openxmlformats.org/officeDocument/2006/math">
                    <m:r>
                      <a:rPr lang="en-US" altLang="ko-KR" sz="1200" b="0" i="1" smtClean="0">
                        <a:latin typeface="Cambria Math"/>
                        <a:ea typeface="아리따-돋움(TTF)-SemiBold" panose="02020603020101020101" pitchFamily="18" charset="-127"/>
                      </a:rPr>
                      <m:t>𝑣</m:t>
                    </m:r>
                  </m:oMath>
                </a14:m>
                <a:r>
                  <a:rPr lang="ko-KR" altLang="en-US" sz="1200" dirty="0" err="1" smtClean="0">
                    <a:latin typeface="아리따-돋움(TTF)-SemiBold" panose="02020603020101020101" pitchFamily="18" charset="-127"/>
                    <a:ea typeface="아리따-돋움(TTF)-SemiBold" panose="02020603020101020101" pitchFamily="18" charset="-127"/>
                  </a:rPr>
                  <a:t>를</a:t>
                </a:r>
                <a:r>
                  <a:rPr lang="ko-KR" altLang="en-US" sz="1200" dirty="0" smtClean="0">
                    <a:latin typeface="아리따-돋움(TTF)-SemiBold" panose="02020603020101020101" pitchFamily="18" charset="-127"/>
                    <a:ea typeface="아리따-돋움(TTF)-SemiBold" panose="02020603020101020101" pitchFamily="18" charset="-127"/>
                  </a:rPr>
                  <a:t> 지나는 경로의 수 </a:t>
                </a:r>
                <a:endParaRPr lang="ko-KR" altLang="en-US" sz="1200" dirty="0"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endParaRPr>
              </a:p>
            </p:txBody>
          </p:sp>
        </mc:Choice>
        <mc:Fallback xmlns="">
          <p:sp>
            <p:nvSpPr>
              <p:cNvPr id="59" name="TextBox 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0942" y="6024188"/>
                <a:ext cx="4360733" cy="276999"/>
              </a:xfrm>
              <a:prstGeom prst="rect">
                <a:avLst/>
              </a:prstGeom>
              <a:blipFill rotWithShape="1">
                <a:blip r:embed="rId4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/>
              <p:cNvSpPr txBox="1"/>
              <p:nvPr/>
            </p:nvSpPr>
            <p:spPr>
              <a:xfrm>
                <a:off x="645427" y="5615227"/>
                <a:ext cx="2304256" cy="5320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</a:rPr>
                          <m:t>𝐶</m:t>
                        </m:r>
                      </m:e>
                      <m:sub>
                        <m:r>
                          <a:rPr lang="en-US" altLang="ko-KR" i="1">
                            <a:latin typeface="Cambria Math"/>
                          </a:rPr>
                          <m:t>𝐵</m:t>
                        </m:r>
                      </m:sub>
                    </m:sSub>
                    <m:d>
                      <m:dPr>
                        <m:ctrlPr>
                          <a:rPr lang="en-US" altLang="ko-KR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/>
                          </a:rPr>
                          <m:t>𝑣</m:t>
                        </m:r>
                      </m:e>
                    </m:d>
                    <m:r>
                      <a:rPr lang="en-US" altLang="ko-KR" i="1">
                        <a:latin typeface="Cambria Math"/>
                      </a:rPr>
                      <m:t>= 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altLang="ko-KR" i="1">
                            <a:latin typeface="Cambria Math"/>
                          </a:rPr>
                        </m:ctrlPr>
                      </m:naryPr>
                      <m:sub/>
                      <m:sup/>
                      <m:e>
                        <m:r>
                          <a:rPr lang="en-US" altLang="ko-KR" i="1">
                            <a:latin typeface="Cambria Math"/>
                          </a:rPr>
                          <m:t>   </m:t>
                        </m:r>
                        <m:f>
                          <m:fPr>
                            <m:ctrlPr>
                              <a:rPr lang="en-US" altLang="ko-KR" i="1">
                                <a:latin typeface="Cambria Math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ko-KR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l-GR" altLang="ko-KR" i="1">
                                    <a:latin typeface="Cambria Math"/>
                                  </a:rPr>
                                  <m:t>σ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/>
                                  </a:rPr>
                                  <m:t>𝑠𝑡</m:t>
                                </m:r>
                              </m:sub>
                            </m:sSub>
                            <m:r>
                              <a:rPr lang="en-US" altLang="ko-KR" i="1">
                                <a:latin typeface="Cambria Math"/>
                              </a:rPr>
                              <m:t>(</m:t>
                            </m:r>
                            <m:r>
                              <a:rPr lang="en-US" altLang="ko-KR" i="1">
                                <a:latin typeface="Cambria Math"/>
                              </a:rPr>
                              <m:t>𝑣</m:t>
                            </m:r>
                            <m:r>
                              <a:rPr lang="en-US" altLang="ko-KR" i="1">
                                <a:latin typeface="Cambria Math"/>
                              </a:rPr>
                              <m:t>)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altLang="ko-KR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l-GR" altLang="ko-KR" i="1">
                                    <a:latin typeface="Cambria Math"/>
                                  </a:rPr>
                                  <m:t>σ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/>
                                  </a:rPr>
                                  <m:t>𝑠𝑡</m:t>
                                </m:r>
                              </m:sub>
                            </m:sSub>
                          </m:den>
                        </m:f>
                      </m:e>
                    </m:nary>
                  </m:oMath>
                </a14:m>
                <a:r>
                  <a:rPr lang="en-US" altLang="ko-KR" dirty="0"/>
                  <a:t> .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60" name="TextBox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427" y="5615227"/>
                <a:ext cx="2304256" cy="532069"/>
              </a:xfrm>
              <a:prstGeom prst="rect">
                <a:avLst/>
              </a:prstGeom>
              <a:blipFill rotWithShape="1">
                <a:blip r:embed="rId5"/>
                <a:stretch>
                  <a:fillRect t="-70115" b="-11264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TextBox 61"/>
          <p:cNvSpPr txBox="1"/>
          <p:nvPr/>
        </p:nvSpPr>
        <p:spPr>
          <a:xfrm>
            <a:off x="2883290" y="2"/>
            <a:ext cx="341690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 smtClean="0"/>
              <a:t>Background</a:t>
            </a:r>
            <a:endParaRPr lang="ko-KR" altLang="en-US" sz="4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/>
              <p:cNvSpPr txBox="1"/>
              <p:nvPr/>
            </p:nvSpPr>
            <p:spPr>
              <a:xfrm>
                <a:off x="286116" y="764210"/>
                <a:ext cx="8857884" cy="44012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400" dirty="0">
                    <a:latin typeface="아리따-돋움(TTF)-SemiBold" panose="02020603020101020101" pitchFamily="18" charset="-127"/>
                    <a:ea typeface="아리따-돋움(TTF)-SemiBold" panose="02020603020101020101" pitchFamily="18" charset="-127"/>
                  </a:rPr>
                  <a:t>1.</a:t>
                </a:r>
                <a:r>
                  <a:rPr lang="ko-KR" altLang="en-US" sz="2400" dirty="0" smtClean="0">
                    <a:latin typeface="아리따-돋움(TTF)-SemiBold" panose="02020603020101020101" pitchFamily="18" charset="-127"/>
                    <a:ea typeface="아리따-돋움(TTF)-SemiBold" panose="02020603020101020101" pitchFamily="18" charset="-127"/>
                  </a:rPr>
                  <a:t>네트워크</a:t>
                </a:r>
                <a:endParaRPr lang="en-US" altLang="ko-KR" sz="2400" dirty="0"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endParaRPr>
              </a:p>
              <a:p>
                <a:endParaRPr lang="en-US" altLang="ko-KR" dirty="0" smtClean="0"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endParaRPr>
              </a:p>
              <a:p>
                <a:r>
                  <a:rPr lang="ko-KR" altLang="en-US" dirty="0" smtClean="0">
                    <a:latin typeface="아리따-돋움(TTF)-SemiBold" panose="02020603020101020101" pitchFamily="18" charset="-127"/>
                    <a:ea typeface="아리따-돋움(TTF)-SemiBold" panose="02020603020101020101" pitchFamily="18" charset="-127"/>
                  </a:rPr>
                  <a:t> </a:t>
                </a:r>
                <a:r>
                  <a:rPr lang="ko-KR" altLang="en-US" dirty="0" err="1">
                    <a:latin typeface="아리따-돋움(TTF)-SemiBold" panose="02020603020101020101" pitchFamily="18" charset="-127"/>
                    <a:ea typeface="아리따-돋움(TTF)-SemiBold" panose="02020603020101020101" pitchFamily="18" charset="-127"/>
                  </a:rPr>
                  <a:t>복잡계의</a:t>
                </a:r>
                <a:r>
                  <a:rPr lang="ko-KR" altLang="en-US" dirty="0">
                    <a:latin typeface="아리따-돋움(TTF)-SemiBold" panose="02020603020101020101" pitchFamily="18" charset="-127"/>
                    <a:ea typeface="아리따-돋움(TTF)-SemiBold" panose="02020603020101020101" pitchFamily="18" charset="-127"/>
                  </a:rPr>
                  <a:t> 구성요소들과 그들 간의 상호작용을 점</a:t>
                </a:r>
                <a:r>
                  <a:rPr lang="en-US" altLang="ko-KR" dirty="0">
                    <a:latin typeface="아리따-돋움(TTF)-SemiBold" panose="02020603020101020101" pitchFamily="18" charset="-127"/>
                    <a:ea typeface="아리따-돋움(TTF)-SemiBold" panose="02020603020101020101" pitchFamily="18" charset="-127"/>
                  </a:rPr>
                  <a:t>(</a:t>
                </a:r>
                <a:r>
                  <a:rPr lang="ko-KR" altLang="en-US" dirty="0" err="1">
                    <a:latin typeface="아리따-돋움(TTF)-SemiBold" panose="02020603020101020101" pitchFamily="18" charset="-127"/>
                    <a:ea typeface="아리따-돋움(TTF)-SemiBold" panose="02020603020101020101" pitchFamily="18" charset="-127"/>
                  </a:rPr>
                  <a:t>노드</a:t>
                </a:r>
                <a:r>
                  <a:rPr lang="en-US" altLang="ko-KR" dirty="0">
                    <a:latin typeface="아리따-돋움(TTF)-SemiBold" panose="02020603020101020101" pitchFamily="18" charset="-127"/>
                    <a:ea typeface="아리따-돋움(TTF)-SemiBold" panose="02020603020101020101" pitchFamily="18" charset="-127"/>
                  </a:rPr>
                  <a:t>)</a:t>
                </a:r>
                <a:r>
                  <a:rPr lang="ko-KR" altLang="en-US" dirty="0">
                    <a:latin typeface="아리따-돋움(TTF)-SemiBold" panose="02020603020101020101" pitchFamily="18" charset="-127"/>
                    <a:ea typeface="아리따-돋움(TTF)-SemiBold" panose="02020603020101020101" pitchFamily="18" charset="-127"/>
                  </a:rPr>
                  <a:t>과 선</a:t>
                </a:r>
                <a:r>
                  <a:rPr lang="en-US" altLang="ko-KR" dirty="0">
                    <a:latin typeface="아리따-돋움(TTF)-SemiBold" panose="02020603020101020101" pitchFamily="18" charset="-127"/>
                    <a:ea typeface="아리따-돋움(TTF)-SemiBold" panose="02020603020101020101" pitchFamily="18" charset="-127"/>
                  </a:rPr>
                  <a:t>(</a:t>
                </a:r>
                <a:r>
                  <a:rPr lang="ko-KR" altLang="en-US" dirty="0">
                    <a:latin typeface="아리따-돋움(TTF)-SemiBold" panose="02020603020101020101" pitchFamily="18" charset="-127"/>
                    <a:ea typeface="아리따-돋움(TTF)-SemiBold" panose="02020603020101020101" pitchFamily="18" charset="-127"/>
                  </a:rPr>
                  <a:t>링크</a:t>
                </a:r>
                <a:r>
                  <a:rPr lang="en-US" altLang="ko-KR" dirty="0">
                    <a:latin typeface="아리따-돋움(TTF)-SemiBold" panose="02020603020101020101" pitchFamily="18" charset="-127"/>
                    <a:ea typeface="아리따-돋움(TTF)-SemiBold" panose="02020603020101020101" pitchFamily="18" charset="-127"/>
                  </a:rPr>
                  <a:t>)</a:t>
                </a:r>
                <a:r>
                  <a:rPr lang="ko-KR" altLang="en-US" dirty="0">
                    <a:latin typeface="아리따-돋움(TTF)-SemiBold" panose="02020603020101020101" pitchFamily="18" charset="-127"/>
                    <a:ea typeface="아리따-돋움(TTF)-SemiBold" panose="02020603020101020101" pitchFamily="18" charset="-127"/>
                  </a:rPr>
                  <a:t>으로 단순화시킨 것이다</a:t>
                </a:r>
                <a:r>
                  <a:rPr lang="en-US" altLang="ko-KR" dirty="0" smtClean="0">
                    <a:latin typeface="아리따-돋움(TTF)-SemiBold" panose="02020603020101020101" pitchFamily="18" charset="-127"/>
                    <a:ea typeface="아리따-돋움(TTF)-SemiBold" panose="02020603020101020101" pitchFamily="18" charset="-127"/>
                  </a:rPr>
                  <a:t>.</a:t>
                </a:r>
              </a:p>
              <a:p>
                <a:r>
                  <a:rPr lang="en-US" altLang="ko-KR" dirty="0" smtClean="0">
                    <a:latin typeface="아리따-돋움(TTF)-SemiBold" panose="02020603020101020101" pitchFamily="18" charset="-127"/>
                    <a:ea typeface="아리따-돋움(TTF)-SemiBold" panose="02020603020101020101" pitchFamily="18" charset="-127"/>
                  </a:rPr>
                  <a:t> </a:t>
                </a:r>
                <a:r>
                  <a:rPr lang="ko-KR" altLang="en-US" dirty="0" smtClean="0">
                    <a:latin typeface="아리따-돋움(TTF)-SemiBold" panose="02020603020101020101" pitchFamily="18" charset="-127"/>
                    <a:ea typeface="아리따-돋움(TTF)-SemiBold" panose="02020603020101020101" pitchFamily="18" charset="-127"/>
                  </a:rPr>
                  <a:t>교차로를 </a:t>
                </a:r>
                <a:r>
                  <a:rPr lang="ko-KR" altLang="en-US" dirty="0" err="1" smtClean="0">
                    <a:latin typeface="아리따-돋움(TTF)-SemiBold" panose="02020603020101020101" pitchFamily="18" charset="-127"/>
                    <a:ea typeface="아리따-돋움(TTF)-SemiBold" panose="02020603020101020101" pitchFamily="18" charset="-127"/>
                  </a:rPr>
                  <a:t>노드</a:t>
                </a:r>
                <a:r>
                  <a:rPr lang="en-US" altLang="ko-KR" dirty="0" smtClean="0">
                    <a:latin typeface="아리따-돋움(TTF)-SemiBold" panose="02020603020101020101" pitchFamily="18" charset="-127"/>
                    <a:ea typeface="아리따-돋움(TTF)-SemiBold" panose="02020603020101020101" pitchFamily="18" charset="-127"/>
                  </a:rPr>
                  <a:t>, </a:t>
                </a:r>
                <a:r>
                  <a:rPr lang="ko-KR" altLang="en-US" dirty="0" smtClean="0">
                    <a:latin typeface="아리따-돋움(TTF)-SemiBold" panose="02020603020101020101" pitchFamily="18" charset="-127"/>
                    <a:ea typeface="아리따-돋움(TTF)-SemiBold" panose="02020603020101020101" pitchFamily="18" charset="-127"/>
                  </a:rPr>
                  <a:t>교차로와 교차로를 잇는 도로를 링크로 생각하고 네트워크를 구현했다</a:t>
                </a:r>
                <a:r>
                  <a:rPr lang="en-US" altLang="ko-KR" dirty="0" smtClean="0">
                    <a:latin typeface="아리따-돋움(TTF)-SemiBold" panose="02020603020101020101" pitchFamily="18" charset="-127"/>
                    <a:ea typeface="아리따-돋움(TTF)-SemiBold" panose="02020603020101020101" pitchFamily="18" charset="-127"/>
                  </a:rPr>
                  <a:t>. </a:t>
                </a:r>
              </a:p>
              <a:p>
                <a:endParaRPr lang="en-US" altLang="ko-KR" dirty="0" smtClean="0"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endParaRPr>
              </a:p>
              <a:p>
                <a:endParaRPr lang="en-US" altLang="ko-KR" dirty="0"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endParaRPr>
              </a:p>
              <a:p>
                <a:endParaRPr lang="en-US" altLang="ko-KR" dirty="0" smtClean="0"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endParaRPr>
              </a:p>
              <a:p>
                <a:endParaRPr lang="en-US" altLang="ko-KR" dirty="0"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endParaRPr>
              </a:p>
              <a:p>
                <a:endParaRPr lang="en-US" altLang="ko-KR" dirty="0" smtClean="0"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endParaRPr>
              </a:p>
              <a:p>
                <a:endParaRPr lang="en-US" altLang="ko-KR" dirty="0" smtClean="0"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endParaRPr>
              </a:p>
              <a:p>
                <a:endParaRPr lang="en-US" altLang="ko-KR" sz="2000" dirty="0"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endParaRPr>
              </a:p>
              <a:p>
                <a:r>
                  <a:rPr lang="en-US" altLang="ko-KR" sz="2000" dirty="0" smtClean="0">
                    <a:latin typeface="아리따-돋움(TTF)-SemiBold" panose="02020603020101020101" pitchFamily="18" charset="-127"/>
                    <a:ea typeface="아리따-돋움(TTF)-SemiBold" panose="02020603020101020101" pitchFamily="18" charset="-127"/>
                  </a:rPr>
                  <a:t>2</a:t>
                </a:r>
                <a:r>
                  <a:rPr lang="en-US" altLang="ko-KR" sz="2000" dirty="0">
                    <a:latin typeface="아리따-돋움(TTF)-SemiBold" panose="02020603020101020101" pitchFamily="18" charset="-127"/>
                    <a:ea typeface="아리따-돋움(TTF)-SemiBold" panose="02020603020101020101" pitchFamily="18" charset="-127"/>
                  </a:rPr>
                  <a:t>.</a:t>
                </a:r>
                <a:r>
                  <a:rPr lang="ko-KR" altLang="en-US" sz="2000" dirty="0" err="1">
                    <a:latin typeface="아리따-돋움(TTF)-SemiBold" panose="02020603020101020101" pitchFamily="18" charset="-127"/>
                    <a:ea typeface="아리따-돋움(TTF)-SemiBold" panose="02020603020101020101" pitchFamily="18" charset="-127"/>
                  </a:rPr>
                  <a:t>매개중심성</a:t>
                </a:r>
                <a:r>
                  <a:rPr lang="en-US" altLang="ko-KR" sz="2000" dirty="0" smtClean="0">
                    <a:solidFill>
                      <a:schemeClr val="tx1"/>
                    </a:solidFill>
                    <a:latin typeface="아리따-돋움(TTF)-SemiBold" panose="02020603020101020101" pitchFamily="18" charset="-127"/>
                    <a:ea typeface="아리따-돋움(TTF)-SemiBold" panose="02020603020101020101" pitchFamily="18" charset="-127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𝐶</m:t>
                        </m:r>
                      </m:e>
                      <m:sub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𝐵</m:t>
                        </m:r>
                      </m:sub>
                    </m:sSub>
                    <m:r>
                      <a:rPr lang="en-US" altLang="ko-KR" sz="2000" i="1">
                        <a:solidFill>
                          <a:schemeClr val="tx1"/>
                        </a:solidFill>
                        <a:latin typeface="Cambria Math"/>
                      </a:rPr>
                      <m:t>(</m:t>
                    </m:r>
                    <m:r>
                      <a:rPr lang="en-US" altLang="ko-KR" sz="2000" i="1">
                        <a:solidFill>
                          <a:schemeClr val="tx1"/>
                        </a:solidFill>
                        <a:latin typeface="Cambria Math"/>
                      </a:rPr>
                      <m:t>𝑣</m:t>
                    </m:r>
                    <m:r>
                      <a:rPr lang="en-US" altLang="ko-KR" sz="2000" i="1">
                        <a:solidFill>
                          <a:schemeClr val="tx1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lang="en-US" altLang="ko-KR" sz="2000" dirty="0">
                    <a:solidFill>
                      <a:schemeClr val="tx1"/>
                    </a:solidFill>
                    <a:latin typeface="아리따-돋움(TTF)-SemiBold" panose="02020603020101020101" pitchFamily="18" charset="-127"/>
                    <a:ea typeface="아리따-돋움(TTF)-SemiBold" panose="02020603020101020101" pitchFamily="18" charset="-127"/>
                  </a:rPr>
                  <a:t>)</a:t>
                </a:r>
                <a:endParaRPr lang="ko-KR" altLang="en-US" sz="2000" dirty="0">
                  <a:solidFill>
                    <a:schemeClr val="tx1"/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endParaRPr>
              </a:p>
              <a:p>
                <a:r>
                  <a:rPr lang="en-US" altLang="ko-KR" sz="1600" b="1" dirty="0">
                    <a:latin typeface="아리따-돋움(TTF)-SemiBold" panose="02020603020101020101" pitchFamily="18" charset="-127"/>
                    <a:ea typeface="아리따-돋움(TTF)-SemiBold" panose="02020603020101020101" pitchFamily="18" charset="-127"/>
                  </a:rPr>
                  <a:t>    </a:t>
                </a:r>
                <a:r>
                  <a:rPr lang="ko-KR" altLang="en-US" dirty="0">
                    <a:latin typeface="아리따-돋움(TTF)-SemiBold" panose="02020603020101020101" pitchFamily="18" charset="-127"/>
                    <a:ea typeface="아리따-돋움(TTF)-SemiBold" panose="02020603020101020101" pitchFamily="18" charset="-127"/>
                  </a:rPr>
                  <a:t>어떤 </a:t>
                </a:r>
                <a:r>
                  <a:rPr lang="ko-KR" altLang="en-US" dirty="0" err="1">
                    <a:latin typeface="아리따-돋움(TTF)-SemiBold" panose="02020603020101020101" pitchFamily="18" charset="-127"/>
                    <a:ea typeface="아리따-돋움(TTF)-SemiBold" panose="02020603020101020101" pitchFamily="18" charset="-127"/>
                  </a:rPr>
                  <a:t>노드에서</a:t>
                </a:r>
                <a:r>
                  <a:rPr lang="ko-KR" altLang="en-US" dirty="0">
                    <a:latin typeface="아리따-돋움(TTF)-SemiBold" panose="02020603020101020101" pitchFamily="18" charset="-127"/>
                    <a:ea typeface="아리따-돋움(TTF)-SemiBold" panose="02020603020101020101" pitchFamily="18" charset="-127"/>
                  </a:rPr>
                  <a:t> 다른 </a:t>
                </a:r>
                <a:r>
                  <a:rPr lang="ko-KR" altLang="en-US" dirty="0" err="1">
                    <a:latin typeface="아리따-돋움(TTF)-SemiBold" panose="02020603020101020101" pitchFamily="18" charset="-127"/>
                    <a:ea typeface="아리따-돋움(TTF)-SemiBold" panose="02020603020101020101" pitchFamily="18" charset="-127"/>
                  </a:rPr>
                  <a:t>노드로</a:t>
                </a:r>
                <a:r>
                  <a:rPr lang="ko-KR" altLang="en-US" dirty="0">
                    <a:latin typeface="아리따-돋움(TTF)-SemiBold" panose="02020603020101020101" pitchFamily="18" charset="-127"/>
                    <a:ea typeface="아리따-돋움(TTF)-SemiBold" panose="02020603020101020101" pitchFamily="18" charset="-127"/>
                  </a:rPr>
                  <a:t> 가는 최단 경로들 중에서 특정 </a:t>
                </a:r>
                <a:r>
                  <a:rPr lang="ko-KR" altLang="en-US" dirty="0" err="1">
                    <a:latin typeface="아리따-돋움(TTF)-SemiBold" panose="02020603020101020101" pitchFamily="18" charset="-127"/>
                    <a:ea typeface="아리따-돋움(TTF)-SemiBold" panose="02020603020101020101" pitchFamily="18" charset="-127"/>
                  </a:rPr>
                  <a:t>노드를</a:t>
                </a:r>
                <a:r>
                  <a:rPr lang="ko-KR" altLang="en-US" dirty="0">
                    <a:latin typeface="아리따-돋움(TTF)-SemiBold" panose="02020603020101020101" pitchFamily="18" charset="-127"/>
                    <a:ea typeface="아리따-돋움(TTF)-SemiBold" panose="02020603020101020101" pitchFamily="18" charset="-127"/>
                  </a:rPr>
                  <a:t> 지나가는 횟수로 결정</a:t>
                </a:r>
                <a:endParaRPr lang="en-US" altLang="ko-KR" i="1" dirty="0"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endParaRPr>
              </a:p>
              <a:p>
                <a:endParaRPr lang="en-US" altLang="ko-KR" dirty="0" smtClean="0"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endParaRPr>
              </a:p>
              <a:p>
                <a:endParaRPr lang="en-US" altLang="ko-KR" dirty="0"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endParaRPr>
              </a:p>
            </p:txBody>
          </p:sp>
        </mc:Choice>
        <mc:Fallback xmlns="">
          <p:sp>
            <p:nvSpPr>
              <p:cNvPr id="63" name="TextBox 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116" y="764210"/>
                <a:ext cx="8857884" cy="4401205"/>
              </a:xfrm>
              <a:prstGeom prst="rect">
                <a:avLst/>
              </a:prstGeom>
              <a:blipFill rotWithShape="1">
                <a:blip r:embed="rId6"/>
                <a:stretch>
                  <a:fillRect l="-1101" t="-97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타원 85"/>
          <p:cNvSpPr/>
          <p:nvPr/>
        </p:nvSpPr>
        <p:spPr>
          <a:xfrm>
            <a:off x="604049" y="2560022"/>
            <a:ext cx="275024" cy="288032"/>
          </a:xfrm>
          <a:prstGeom prst="ellipse">
            <a:avLst/>
          </a:prstGeom>
          <a:solidFill>
            <a:srgbClr val="B5B1A8"/>
          </a:solidFill>
          <a:ln>
            <a:solidFill>
              <a:srgbClr val="B97F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7" name="타원 86"/>
          <p:cNvSpPr/>
          <p:nvPr/>
        </p:nvSpPr>
        <p:spPr>
          <a:xfrm>
            <a:off x="2345210" y="3057762"/>
            <a:ext cx="275024" cy="288032"/>
          </a:xfrm>
          <a:prstGeom prst="ellipse">
            <a:avLst/>
          </a:prstGeom>
          <a:solidFill>
            <a:srgbClr val="B5B1A8"/>
          </a:solidFill>
          <a:ln>
            <a:solidFill>
              <a:srgbClr val="B97F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8" name="타원 87"/>
          <p:cNvSpPr/>
          <p:nvPr/>
        </p:nvSpPr>
        <p:spPr>
          <a:xfrm>
            <a:off x="1531363" y="2560022"/>
            <a:ext cx="275024" cy="288032"/>
          </a:xfrm>
          <a:prstGeom prst="ellipse">
            <a:avLst/>
          </a:prstGeom>
          <a:solidFill>
            <a:srgbClr val="B5B1A8"/>
          </a:solidFill>
          <a:ln>
            <a:solidFill>
              <a:srgbClr val="B97F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9" name="타원 88"/>
          <p:cNvSpPr/>
          <p:nvPr/>
        </p:nvSpPr>
        <p:spPr>
          <a:xfrm>
            <a:off x="2345210" y="2079334"/>
            <a:ext cx="275024" cy="288032"/>
          </a:xfrm>
          <a:prstGeom prst="ellipse">
            <a:avLst/>
          </a:prstGeom>
          <a:solidFill>
            <a:srgbClr val="B5B1A8"/>
          </a:solidFill>
          <a:ln>
            <a:solidFill>
              <a:srgbClr val="B97F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0" name="타원 89"/>
          <p:cNvSpPr/>
          <p:nvPr/>
        </p:nvSpPr>
        <p:spPr>
          <a:xfrm>
            <a:off x="3146345" y="2560022"/>
            <a:ext cx="275024" cy="288032"/>
          </a:xfrm>
          <a:prstGeom prst="ellipse">
            <a:avLst/>
          </a:prstGeom>
          <a:solidFill>
            <a:srgbClr val="B5B1A8"/>
          </a:solidFill>
          <a:ln>
            <a:solidFill>
              <a:srgbClr val="B97F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5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91" name="직선 연결선 90"/>
          <p:cNvCxnSpPr>
            <a:stCxn id="86" idx="6"/>
            <a:endCxn id="88" idx="2"/>
          </p:cNvCxnSpPr>
          <p:nvPr/>
        </p:nvCxnSpPr>
        <p:spPr>
          <a:xfrm>
            <a:off x="879073" y="2704037"/>
            <a:ext cx="65229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연결선 91"/>
          <p:cNvCxnSpPr>
            <a:stCxn id="88" idx="6"/>
            <a:endCxn id="89" idx="2"/>
          </p:cNvCxnSpPr>
          <p:nvPr/>
        </p:nvCxnSpPr>
        <p:spPr>
          <a:xfrm flipV="1">
            <a:off x="1806389" y="2223350"/>
            <a:ext cx="538823" cy="4806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연결선 92"/>
          <p:cNvCxnSpPr>
            <a:stCxn id="88" idx="6"/>
            <a:endCxn id="87" idx="2"/>
          </p:cNvCxnSpPr>
          <p:nvPr/>
        </p:nvCxnSpPr>
        <p:spPr>
          <a:xfrm>
            <a:off x="1806389" y="2704038"/>
            <a:ext cx="538823" cy="4977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연결선 93"/>
          <p:cNvCxnSpPr>
            <a:stCxn id="89" idx="6"/>
            <a:endCxn id="90" idx="2"/>
          </p:cNvCxnSpPr>
          <p:nvPr/>
        </p:nvCxnSpPr>
        <p:spPr>
          <a:xfrm>
            <a:off x="2620236" y="2223350"/>
            <a:ext cx="526111" cy="4806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연결선 94"/>
          <p:cNvCxnSpPr>
            <a:stCxn id="87" idx="6"/>
            <a:endCxn id="90" idx="2"/>
          </p:cNvCxnSpPr>
          <p:nvPr/>
        </p:nvCxnSpPr>
        <p:spPr>
          <a:xfrm flipV="1">
            <a:off x="2620236" y="2704038"/>
            <a:ext cx="526111" cy="4977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/>
          <p:cNvSpPr txBox="1"/>
          <p:nvPr/>
        </p:nvSpPr>
        <p:spPr>
          <a:xfrm>
            <a:off x="4067946" y="2367366"/>
            <a:ext cx="1542151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/>
              <a:t>그림</a:t>
            </a:r>
            <a:r>
              <a:rPr lang="en-US" altLang="ko-KR" sz="1400" b="1" dirty="0" smtClean="0"/>
              <a:t>1.</a:t>
            </a:r>
          </a:p>
          <a:p>
            <a:r>
              <a:rPr lang="en-US" altLang="ko-KR" sz="1200" dirty="0" smtClean="0"/>
              <a:t>5</a:t>
            </a:r>
            <a:r>
              <a:rPr lang="ko-KR" altLang="en-US" sz="1200" dirty="0" smtClean="0"/>
              <a:t>개의 </a:t>
            </a:r>
            <a:r>
              <a:rPr lang="ko-KR" altLang="en-US" sz="1200" dirty="0" err="1" smtClean="0"/>
              <a:t>노드로</a:t>
            </a:r>
            <a:r>
              <a:rPr lang="ko-KR" altLang="en-US" sz="1200" dirty="0" smtClean="0"/>
              <a:t> 이루어진 네트워크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238192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99234" y="332656"/>
                <a:ext cx="8857884" cy="36933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400" dirty="0" smtClean="0">
                    <a:latin typeface="아리따-돋움(TTF)-SemiBold" panose="02020603020101020101" pitchFamily="18" charset="-127"/>
                    <a:ea typeface="아리따-돋움(TTF)-SemiBold" panose="02020603020101020101" pitchFamily="18" charset="-127"/>
                  </a:rPr>
                  <a:t>3. </a:t>
                </a:r>
                <a:r>
                  <a:rPr lang="ko-KR" altLang="en-US" sz="2400" dirty="0" err="1" smtClean="0">
                    <a:latin typeface="아리따-돋움(TTF)-SemiBold" panose="02020603020101020101" pitchFamily="18" charset="-127"/>
                    <a:ea typeface="아리따-돋움(TTF)-SemiBold" panose="02020603020101020101" pitchFamily="18" charset="-127"/>
                  </a:rPr>
                  <a:t>척도없는</a:t>
                </a:r>
                <a:r>
                  <a:rPr lang="ko-KR" altLang="en-US" sz="2400" dirty="0" smtClean="0">
                    <a:latin typeface="아리따-돋움(TTF)-SemiBold" panose="02020603020101020101" pitchFamily="18" charset="-127"/>
                    <a:ea typeface="아리따-돋움(TTF)-SemiBold" panose="02020603020101020101" pitchFamily="18" charset="-127"/>
                  </a:rPr>
                  <a:t> 네트워크가 따르는 </a:t>
                </a:r>
                <a:r>
                  <a:rPr lang="ko-KR" altLang="en-US" sz="2400" dirty="0" err="1" smtClean="0">
                    <a:latin typeface="아리따-돋움(TTF)-SemiBold" panose="02020603020101020101" pitchFamily="18" charset="-127"/>
                    <a:ea typeface="아리따-돋움(TTF)-SemiBold" panose="02020603020101020101" pitchFamily="18" charset="-127"/>
                  </a:rPr>
                  <a:t>멱함수</a:t>
                </a:r>
                <a:r>
                  <a:rPr lang="ko-KR" altLang="en-US" sz="2400" dirty="0" smtClean="0">
                    <a:latin typeface="아리따-돋움(TTF)-SemiBold" panose="02020603020101020101" pitchFamily="18" charset="-127"/>
                    <a:ea typeface="아리따-돋움(TTF)-SemiBold" panose="02020603020101020101" pitchFamily="18" charset="-127"/>
                  </a:rPr>
                  <a:t> 법칙 </a:t>
                </a:r>
                <a:endParaRPr lang="en-US" altLang="ko-KR" sz="2400" dirty="0"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endParaRPr>
              </a:p>
              <a:p>
                <a:endParaRPr lang="en-US" altLang="ko-KR" dirty="0" smtClean="0"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endParaRPr>
              </a:p>
              <a:p>
                <a:r>
                  <a:rPr lang="en-US" altLang="ko-KR" dirty="0">
                    <a:latin typeface="아리따-돋움(TTF)-SemiBold" panose="02020603020101020101" pitchFamily="18" charset="-127"/>
                    <a:ea typeface="아리따-돋움(TTF)-SemiBold" panose="02020603020101020101" pitchFamily="18" charset="-127"/>
                  </a:rPr>
                  <a:t> </a:t>
                </a:r>
                <a:r>
                  <a:rPr lang="ko-KR" altLang="en-US" dirty="0" err="1" smtClean="0">
                    <a:latin typeface="아리따-돋움(TTF)-SemiBold" panose="02020603020101020101" pitchFamily="18" charset="-127"/>
                    <a:ea typeface="아리따-돋움(TTF)-SemiBold" panose="02020603020101020101" pitchFamily="18" charset="-127"/>
                  </a:rPr>
                  <a:t>노드</a:t>
                </a:r>
                <a:r>
                  <a:rPr lang="ko-KR" altLang="en-US" dirty="0" smtClean="0">
                    <a:latin typeface="아리따-돋움(TTF)-SemiBold" panose="02020603020101020101" pitchFamily="18" charset="-127"/>
                    <a:ea typeface="아리따-돋움(TTF)-SemiBold" panose="02020603020101020101" pitchFamily="18" charset="-127"/>
                  </a:rPr>
                  <a:t> 사이의 링크를 선호에 따라 연결하는 경우에 나타나는 </a:t>
                </a:r>
                <a:r>
                  <a:rPr lang="ko-KR" altLang="en-US" dirty="0" err="1" smtClean="0">
                    <a:latin typeface="아리따-돋움(TTF)-SemiBold" panose="02020603020101020101" pitchFamily="18" charset="-127"/>
                    <a:ea typeface="아리따-돋움(TTF)-SemiBold" panose="02020603020101020101" pitchFamily="18" charset="-127"/>
                  </a:rPr>
                  <a:t>척도없는</a:t>
                </a:r>
                <a:r>
                  <a:rPr lang="ko-KR" altLang="en-US" dirty="0" smtClean="0">
                    <a:latin typeface="아리따-돋움(TTF)-SemiBold" panose="02020603020101020101" pitchFamily="18" charset="-127"/>
                    <a:ea typeface="아리따-돋움(TTF)-SemiBold" panose="02020603020101020101" pitchFamily="18" charset="-127"/>
                  </a:rPr>
                  <a:t> 네트워크는 </a:t>
                </a:r>
                <a:r>
                  <a:rPr lang="ko-KR" altLang="en-US" dirty="0" err="1" smtClean="0">
                    <a:latin typeface="아리따-돋움(TTF)-SemiBold" panose="02020603020101020101" pitchFamily="18" charset="-127"/>
                    <a:ea typeface="아리따-돋움(TTF)-SemiBold" panose="02020603020101020101" pitchFamily="18" charset="-127"/>
                  </a:rPr>
                  <a:t>멱함수</a:t>
                </a:r>
                <a:r>
                  <a:rPr lang="ko-KR" altLang="en-US" dirty="0" smtClean="0">
                    <a:latin typeface="아리따-돋움(TTF)-SemiBold" panose="02020603020101020101" pitchFamily="18" charset="-127"/>
                    <a:ea typeface="아리따-돋움(TTF)-SemiBold" panose="02020603020101020101" pitchFamily="18" charset="-127"/>
                  </a:rPr>
                  <a:t> 법칙을 따른다</a:t>
                </a:r>
                <a:r>
                  <a:rPr lang="en-US" altLang="ko-KR" dirty="0" smtClean="0">
                    <a:latin typeface="아리따-돋움(TTF)-SemiBold" panose="02020603020101020101" pitchFamily="18" charset="-127"/>
                    <a:ea typeface="아리따-돋움(TTF)-SemiBold" panose="02020603020101020101" pitchFamily="18" charset="-127"/>
                  </a:rPr>
                  <a:t>. </a:t>
                </a:r>
                <a:r>
                  <a:rPr lang="ko-KR" altLang="en-US" dirty="0" smtClean="0">
                    <a:latin typeface="아리따-돋움(TTF)-SemiBold" panose="02020603020101020101" pitchFamily="18" charset="-127"/>
                    <a:ea typeface="아리따-돋움(TTF)-SemiBold" panose="02020603020101020101" pitchFamily="18" charset="-127"/>
                  </a:rPr>
                  <a:t> 도로네트워크에서 </a:t>
                </a:r>
                <a:r>
                  <a:rPr lang="ko-KR" altLang="en-US" dirty="0" err="1" smtClean="0">
                    <a:latin typeface="아리따-돋움(TTF)-SemiBold" panose="02020603020101020101" pitchFamily="18" charset="-127"/>
                    <a:ea typeface="아리따-돋움(TTF)-SemiBold" panose="02020603020101020101" pitchFamily="18" charset="-127"/>
                  </a:rPr>
                  <a:t>노드들의</a:t>
                </a:r>
                <a:r>
                  <a:rPr lang="ko-KR" altLang="en-US" dirty="0" smtClean="0">
                    <a:latin typeface="아리따-돋움(TTF)-SemiBold" panose="02020603020101020101" pitchFamily="18" charset="-127"/>
                    <a:ea typeface="아리따-돋움(TTF)-SemiBold" panose="02020603020101020101" pitchFamily="18" charset="-127"/>
                  </a:rPr>
                  <a:t> </a:t>
                </a:r>
                <a:r>
                  <a:rPr lang="ko-KR" altLang="en-US" dirty="0" err="1" smtClean="0">
                    <a:latin typeface="아리따-돋움(TTF)-SemiBold" panose="02020603020101020101" pitchFamily="18" charset="-127"/>
                    <a:ea typeface="아리따-돋움(TTF)-SemiBold" panose="02020603020101020101" pitchFamily="18" charset="-127"/>
                  </a:rPr>
                  <a:t>매개중심성을</a:t>
                </a:r>
                <a:r>
                  <a:rPr lang="ko-KR" altLang="en-US" dirty="0" smtClean="0">
                    <a:latin typeface="아리따-돋움(TTF)-SemiBold" panose="02020603020101020101" pitchFamily="18" charset="-127"/>
                    <a:ea typeface="아리따-돋움(TTF)-SemiBold" panose="02020603020101020101" pitchFamily="18" charset="-127"/>
                  </a:rPr>
                  <a:t> 크기 </a:t>
                </a:r>
                <a:r>
                  <a:rPr lang="en-US" altLang="ko-KR" i="1" dirty="0" smtClean="0">
                    <a:latin typeface="아리따-돋움(TTF)-SemiBold" panose="02020603020101020101" pitchFamily="18" charset="-127"/>
                    <a:ea typeface="아리따-돋움(TTF)-SemiBold" panose="02020603020101020101" pitchFamily="18" charset="-127"/>
                  </a:rPr>
                  <a:t>s</a:t>
                </a:r>
                <a:r>
                  <a:rPr lang="ko-KR" altLang="en-US" dirty="0" smtClean="0">
                    <a:latin typeface="아리따-돋움(TTF)-SemiBold" panose="02020603020101020101" pitchFamily="18" charset="-127"/>
                    <a:ea typeface="아리따-돋움(TTF)-SemiBold" panose="02020603020101020101" pitchFamily="18" charset="-127"/>
                  </a:rPr>
                  <a:t>에 따른 빈도수 </a:t>
                </a:r>
                <a:r>
                  <a:rPr lang="en-US" altLang="ko-KR" i="1" dirty="0" smtClean="0">
                    <a:latin typeface="아리따-돋움(TTF)-SemiBold" panose="02020603020101020101" pitchFamily="18" charset="-127"/>
                    <a:ea typeface="아리따-돋움(TTF)-SemiBold" panose="02020603020101020101" pitchFamily="18" charset="-127"/>
                  </a:rPr>
                  <a:t>p(s)</a:t>
                </a:r>
                <a:r>
                  <a:rPr lang="ko-KR" altLang="en-US" dirty="0" smtClean="0">
                    <a:latin typeface="아리따-돋움(TTF)-SemiBold" panose="02020603020101020101" pitchFamily="18" charset="-127"/>
                    <a:ea typeface="아리따-돋움(TTF)-SemiBold" panose="02020603020101020101" pitchFamily="18" charset="-127"/>
                  </a:rPr>
                  <a:t>로 정리했을 때 따르는 법칙을 말한다</a:t>
                </a:r>
                <a:r>
                  <a:rPr lang="en-US" altLang="ko-KR" dirty="0" smtClean="0">
                    <a:latin typeface="아리따-돋움(TTF)-SemiBold" panose="02020603020101020101" pitchFamily="18" charset="-127"/>
                    <a:ea typeface="아리따-돋움(TTF)-SemiBold" panose="02020603020101020101" pitchFamily="18" charset="-127"/>
                  </a:rPr>
                  <a:t>. </a:t>
                </a:r>
              </a:p>
              <a:p>
                <a:pPr algn="ctr"/>
                <a:r>
                  <a:rPr lang="en-US" altLang="ko-KR" i="1" dirty="0">
                    <a:latin typeface="아리따-돋움(TTF)-SemiBold" panose="02020603020101020101" pitchFamily="18" charset="-127"/>
                    <a:ea typeface="아리따-돋움(TTF)-SemiBold" panose="02020603020101020101" pitchFamily="18" charset="-127"/>
                  </a:rPr>
                  <a:t>P(s)~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/>
                          </a:rPr>
                          <m:t>𝑠</m:t>
                        </m:r>
                      </m:e>
                      <m:sup>
                        <m:r>
                          <a:rPr lang="en-US" altLang="ko-KR" i="1">
                            <a:latin typeface="Cambria Math"/>
                          </a:rPr>
                          <m:t>−</m:t>
                        </m:r>
                        <m:r>
                          <a:rPr lang="en-US" altLang="ko-KR" i="1">
                            <a:latin typeface="Cambria Math"/>
                          </a:rPr>
                          <m:t>𝑟</m:t>
                        </m:r>
                      </m:sup>
                    </m:sSup>
                  </m:oMath>
                </a14:m>
                <a:endParaRPr lang="en-US" altLang="ko-KR" i="1" dirty="0" smtClean="0"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endParaRPr>
              </a:p>
              <a:p>
                <a:endParaRPr lang="en-US" altLang="ko-KR" dirty="0" smtClean="0"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endParaRPr>
              </a:p>
              <a:p>
                <a:r>
                  <a:rPr lang="en-US" altLang="ko-KR" sz="2400" dirty="0" smtClean="0">
                    <a:latin typeface="아리따-돋움(TTF)-SemiBold" panose="02020603020101020101" pitchFamily="18" charset="-127"/>
                    <a:ea typeface="아리따-돋움(TTF)-SemiBold" panose="02020603020101020101" pitchFamily="18" charset="-127"/>
                  </a:rPr>
                  <a:t>4.</a:t>
                </a:r>
                <a:r>
                  <a:rPr lang="ko-KR" altLang="en-US" sz="2400" dirty="0" smtClean="0">
                    <a:latin typeface="아리따-돋움(TTF)-SemiBold" panose="02020603020101020101" pitchFamily="18" charset="-127"/>
                    <a:ea typeface="아리따-돋움(TTF)-SemiBold" panose="02020603020101020101" pitchFamily="18" charset="-127"/>
                  </a:rPr>
                  <a:t>데이터</a:t>
                </a:r>
                <a:endParaRPr lang="en-US" altLang="ko-KR" sz="2400" dirty="0" smtClean="0"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endParaRPr>
              </a:p>
              <a:p>
                <a:endParaRPr lang="en-US" altLang="ko-KR" sz="2400" dirty="0" smtClean="0"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endParaRPr>
              </a:p>
              <a:p>
                <a:r>
                  <a:rPr lang="ko-KR" altLang="en-US" dirty="0" smtClean="0">
                    <a:latin typeface="아리따-돋움(TTF)-SemiBold" panose="02020603020101020101" pitchFamily="18" charset="-127"/>
                    <a:ea typeface="아리따-돋움(TTF)-SemiBold" panose="02020603020101020101" pitchFamily="18" charset="-127"/>
                  </a:rPr>
                  <a:t>우리나라 </a:t>
                </a:r>
                <a:r>
                  <a:rPr lang="en-US" altLang="ko-KR" dirty="0" smtClean="0">
                    <a:latin typeface="아리따-돋움(TTF)-SemiBold" panose="02020603020101020101" pitchFamily="18" charset="-127"/>
                    <a:ea typeface="아리따-돋움(TTF)-SemiBold" panose="02020603020101020101" pitchFamily="18" charset="-127"/>
                  </a:rPr>
                  <a:t>7</a:t>
                </a:r>
                <a:r>
                  <a:rPr lang="ko-KR" altLang="en-US" dirty="0" smtClean="0">
                    <a:latin typeface="아리따-돋움(TTF)-SemiBold" panose="02020603020101020101" pitchFamily="18" charset="-127"/>
                    <a:ea typeface="아리따-돋움(TTF)-SemiBold" panose="02020603020101020101" pitchFamily="18" charset="-127"/>
                  </a:rPr>
                  <a:t>개의 주요도시인 서울</a:t>
                </a:r>
                <a:r>
                  <a:rPr lang="en-US" altLang="ko-KR" dirty="0" smtClean="0">
                    <a:latin typeface="아리따-돋움(TTF)-SemiBold" panose="02020603020101020101" pitchFamily="18" charset="-127"/>
                    <a:ea typeface="아리따-돋움(TTF)-SemiBold" panose="02020603020101020101" pitchFamily="18" charset="-127"/>
                  </a:rPr>
                  <a:t>,</a:t>
                </a:r>
                <a:r>
                  <a:rPr lang="ko-KR" altLang="en-US" dirty="0" smtClean="0">
                    <a:latin typeface="아리따-돋움(TTF)-SemiBold" panose="02020603020101020101" pitchFamily="18" charset="-127"/>
                    <a:ea typeface="아리따-돋움(TTF)-SemiBold" panose="02020603020101020101" pitchFamily="18" charset="-127"/>
                  </a:rPr>
                  <a:t>인천</a:t>
                </a:r>
                <a:r>
                  <a:rPr lang="en-US" altLang="ko-KR" dirty="0" smtClean="0">
                    <a:latin typeface="아리따-돋움(TTF)-SemiBold" panose="02020603020101020101" pitchFamily="18" charset="-127"/>
                    <a:ea typeface="아리따-돋움(TTF)-SemiBold" panose="02020603020101020101" pitchFamily="18" charset="-127"/>
                  </a:rPr>
                  <a:t>,</a:t>
                </a:r>
                <a:r>
                  <a:rPr lang="ko-KR" altLang="en-US" dirty="0" smtClean="0">
                    <a:latin typeface="아리따-돋움(TTF)-SemiBold" panose="02020603020101020101" pitchFamily="18" charset="-127"/>
                    <a:ea typeface="아리따-돋움(TTF)-SemiBold" panose="02020603020101020101" pitchFamily="18" charset="-127"/>
                  </a:rPr>
                  <a:t>광주</a:t>
                </a:r>
                <a:r>
                  <a:rPr lang="en-US" altLang="ko-KR" dirty="0" smtClean="0">
                    <a:latin typeface="아리따-돋움(TTF)-SemiBold" panose="02020603020101020101" pitchFamily="18" charset="-127"/>
                    <a:ea typeface="아리따-돋움(TTF)-SemiBold" panose="02020603020101020101" pitchFamily="18" charset="-127"/>
                  </a:rPr>
                  <a:t>,</a:t>
                </a:r>
                <a:r>
                  <a:rPr lang="ko-KR" altLang="en-US" dirty="0" smtClean="0">
                    <a:latin typeface="아리따-돋움(TTF)-SemiBold" panose="02020603020101020101" pitchFamily="18" charset="-127"/>
                    <a:ea typeface="아리따-돋움(TTF)-SemiBold" panose="02020603020101020101" pitchFamily="18" charset="-127"/>
                  </a:rPr>
                  <a:t>대구</a:t>
                </a:r>
                <a:r>
                  <a:rPr lang="en-US" altLang="ko-KR" dirty="0" smtClean="0">
                    <a:latin typeface="아리따-돋움(TTF)-SemiBold" panose="02020603020101020101" pitchFamily="18" charset="-127"/>
                    <a:ea typeface="아리따-돋움(TTF)-SemiBold" panose="02020603020101020101" pitchFamily="18" charset="-127"/>
                  </a:rPr>
                  <a:t>,</a:t>
                </a:r>
                <a:r>
                  <a:rPr lang="ko-KR" altLang="en-US" dirty="0" smtClean="0">
                    <a:latin typeface="아리따-돋움(TTF)-SemiBold" panose="02020603020101020101" pitchFamily="18" charset="-127"/>
                    <a:ea typeface="아리따-돋움(TTF)-SemiBold" panose="02020603020101020101" pitchFamily="18" charset="-127"/>
                  </a:rPr>
                  <a:t>대전</a:t>
                </a:r>
                <a:r>
                  <a:rPr lang="en-US" altLang="ko-KR" dirty="0" smtClean="0">
                    <a:latin typeface="아리따-돋움(TTF)-SemiBold" panose="02020603020101020101" pitchFamily="18" charset="-127"/>
                    <a:ea typeface="아리따-돋움(TTF)-SemiBold" panose="02020603020101020101" pitchFamily="18" charset="-127"/>
                  </a:rPr>
                  <a:t>,</a:t>
                </a:r>
                <a:r>
                  <a:rPr lang="ko-KR" altLang="en-US" dirty="0" smtClean="0">
                    <a:latin typeface="아리따-돋움(TTF)-SemiBold" panose="02020603020101020101" pitchFamily="18" charset="-127"/>
                    <a:ea typeface="아리따-돋움(TTF)-SemiBold" panose="02020603020101020101" pitchFamily="18" charset="-127"/>
                  </a:rPr>
                  <a:t>부산</a:t>
                </a:r>
                <a:r>
                  <a:rPr lang="en-US" altLang="ko-KR" dirty="0" smtClean="0">
                    <a:latin typeface="아리따-돋움(TTF)-SemiBold" panose="02020603020101020101" pitchFamily="18" charset="-127"/>
                    <a:ea typeface="아리따-돋움(TTF)-SemiBold" panose="02020603020101020101" pitchFamily="18" charset="-127"/>
                  </a:rPr>
                  <a:t>,</a:t>
                </a:r>
                <a:r>
                  <a:rPr lang="ko-KR" altLang="en-US" dirty="0" smtClean="0">
                    <a:latin typeface="아리따-돋움(TTF)-SemiBold" panose="02020603020101020101" pitchFamily="18" charset="-127"/>
                    <a:ea typeface="아리따-돋움(TTF)-SemiBold" panose="02020603020101020101" pitchFamily="18" charset="-127"/>
                  </a:rPr>
                  <a:t>울산의 교차로</a:t>
                </a:r>
                <a:r>
                  <a:rPr lang="en-US" altLang="ko-KR" dirty="0" smtClean="0">
                    <a:latin typeface="아리따-돋움(TTF)-SemiBold" panose="02020603020101020101" pitchFamily="18" charset="-127"/>
                    <a:ea typeface="아리따-돋움(TTF)-SemiBold" panose="02020603020101020101" pitchFamily="18" charset="-127"/>
                  </a:rPr>
                  <a:t>(</a:t>
                </a:r>
                <a:r>
                  <a:rPr lang="ko-KR" altLang="en-US" dirty="0" err="1" smtClean="0">
                    <a:latin typeface="아리따-돋움(TTF)-SemiBold" panose="02020603020101020101" pitchFamily="18" charset="-127"/>
                    <a:ea typeface="아리따-돋움(TTF)-SemiBold" panose="02020603020101020101" pitchFamily="18" charset="-127"/>
                  </a:rPr>
                  <a:t>노드</a:t>
                </a:r>
                <a:r>
                  <a:rPr lang="en-US" altLang="ko-KR" dirty="0" smtClean="0">
                    <a:latin typeface="아리따-돋움(TTF)-SemiBold" panose="02020603020101020101" pitchFamily="18" charset="-127"/>
                    <a:ea typeface="아리따-돋움(TTF)-SemiBold" panose="02020603020101020101" pitchFamily="18" charset="-127"/>
                  </a:rPr>
                  <a:t>)</a:t>
                </a:r>
                <a:r>
                  <a:rPr lang="ko-KR" altLang="en-US" dirty="0" smtClean="0">
                    <a:latin typeface="아리따-돋움(TTF)-SemiBold" panose="02020603020101020101" pitchFamily="18" charset="-127"/>
                    <a:ea typeface="아리따-돋움(TTF)-SemiBold" panose="02020603020101020101" pitchFamily="18" charset="-127"/>
                  </a:rPr>
                  <a:t>와 도로</a:t>
                </a:r>
                <a:r>
                  <a:rPr lang="en-US" altLang="ko-KR" dirty="0" smtClean="0">
                    <a:latin typeface="아리따-돋움(TTF)-SemiBold" panose="02020603020101020101" pitchFamily="18" charset="-127"/>
                    <a:ea typeface="아리따-돋움(TTF)-SemiBold" panose="02020603020101020101" pitchFamily="18" charset="-127"/>
                  </a:rPr>
                  <a:t>(</a:t>
                </a:r>
                <a:r>
                  <a:rPr lang="ko-KR" altLang="en-US" dirty="0" smtClean="0">
                    <a:latin typeface="아리따-돋움(TTF)-SemiBold" panose="02020603020101020101" pitchFamily="18" charset="-127"/>
                    <a:ea typeface="아리따-돋움(TTF)-SemiBold" panose="02020603020101020101" pitchFamily="18" charset="-127"/>
                  </a:rPr>
                  <a:t>링크</a:t>
                </a:r>
                <a:r>
                  <a:rPr lang="en-US" altLang="ko-KR" dirty="0" smtClean="0">
                    <a:latin typeface="아리따-돋움(TTF)-SemiBold" panose="02020603020101020101" pitchFamily="18" charset="-127"/>
                    <a:ea typeface="아리따-돋움(TTF)-SemiBold" panose="02020603020101020101" pitchFamily="18" charset="-127"/>
                  </a:rPr>
                  <a:t>)</a:t>
                </a:r>
                <a:endParaRPr lang="en-US" altLang="ko-KR" dirty="0"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endParaRPr>
              </a:p>
              <a:p>
                <a:r>
                  <a:rPr lang="ko-KR" altLang="en-US" dirty="0" smtClean="0">
                    <a:latin typeface="아리따-돋움(TTF)-SemiBold" panose="02020603020101020101" pitchFamily="18" charset="-127"/>
                    <a:ea typeface="아리따-돋움(TTF)-SemiBold" panose="02020603020101020101" pitchFamily="18" charset="-127"/>
                  </a:rPr>
                  <a:t>정보를 지능형교통체계관리시스템으로부터 수집했다</a:t>
                </a:r>
                <a:r>
                  <a:rPr lang="en-US" altLang="ko-KR" dirty="0" smtClean="0">
                    <a:latin typeface="아리따-돋움(TTF)-SemiBold" panose="02020603020101020101" pitchFamily="18" charset="-127"/>
                    <a:ea typeface="아리따-돋움(TTF)-SemiBold" panose="02020603020101020101" pitchFamily="18" charset="-127"/>
                  </a:rPr>
                  <a:t>.</a:t>
                </a:r>
              </a:p>
              <a:p>
                <a:r>
                  <a:rPr lang="en-US" altLang="ko-KR" dirty="0" smtClean="0">
                    <a:latin typeface="아리따-돋움(TTF)-SemiBold" panose="02020603020101020101" pitchFamily="18" charset="-127"/>
                    <a:ea typeface="아리따-돋움(TTF)-SemiBold" panose="02020603020101020101" pitchFamily="18" charset="-127"/>
                  </a:rPr>
                  <a:t>c</a:t>
                </a:r>
                <a:endParaRPr lang="en-US" altLang="ko-KR" dirty="0"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234" y="332656"/>
                <a:ext cx="8857884" cy="3693319"/>
              </a:xfrm>
              <a:prstGeom prst="rect">
                <a:avLst/>
              </a:prstGeom>
              <a:blipFill rotWithShape="1">
                <a:blip r:embed="rId2"/>
                <a:stretch>
                  <a:fillRect l="-1032" t="-1157" b="-165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4480232"/>
              </p:ext>
            </p:extLst>
          </p:nvPr>
        </p:nvGraphicFramePr>
        <p:xfrm>
          <a:off x="20014" y="3789040"/>
          <a:ext cx="7272807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5435"/>
                <a:gridCol w="905435"/>
                <a:gridCol w="905435"/>
                <a:gridCol w="905435"/>
                <a:gridCol w="905435"/>
                <a:gridCol w="905435"/>
                <a:gridCol w="905435"/>
                <a:gridCol w="934762"/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</a:rPr>
                        <a:t>서울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</a:rPr>
                        <a:t>인천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</a:rPr>
                        <a:t>광주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</a:rPr>
                        <a:t>대구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</a:rPr>
                        <a:t>대전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</a:rPr>
                        <a:t>부산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</a:rPr>
                        <a:t>울산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/>
                        <a:t>노드수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/>
                        <a:t>링크수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7308304" y="4402924"/>
            <a:ext cx="35021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표</a:t>
            </a:r>
            <a:r>
              <a:rPr lang="en-US" altLang="ko-KR" sz="1200" b="1" dirty="0" smtClean="0"/>
              <a:t>1.</a:t>
            </a:r>
          </a:p>
          <a:p>
            <a:r>
              <a:rPr lang="en-US" altLang="ko-KR" sz="1200" dirty="0" smtClean="0"/>
              <a:t>7</a:t>
            </a:r>
            <a:r>
              <a:rPr lang="ko-KR" altLang="en-US" sz="1200" dirty="0" err="1" smtClean="0"/>
              <a:t>가지도시의</a:t>
            </a:r>
            <a:r>
              <a:rPr lang="ko-KR" altLang="en-US" sz="1200" dirty="0" smtClean="0"/>
              <a:t> </a:t>
            </a:r>
            <a:r>
              <a:rPr lang="ko-KR" altLang="en-US" sz="1200" dirty="0" err="1" smtClean="0"/>
              <a:t>노드</a:t>
            </a:r>
            <a:r>
              <a:rPr lang="en-US" altLang="ko-KR" sz="1200" dirty="0" smtClean="0"/>
              <a:t>,</a:t>
            </a:r>
            <a:r>
              <a:rPr lang="ko-KR" altLang="en-US" sz="1200" dirty="0" smtClean="0"/>
              <a:t>링크 수 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3276773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883290" y="2"/>
            <a:ext cx="341690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 smtClean="0"/>
              <a:t>Analysis</a:t>
            </a:r>
            <a:endParaRPr lang="ko-KR" altLang="en-US" sz="44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286116" y="908720"/>
            <a:ext cx="8857884" cy="581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ko-KR" altLang="en-US" sz="2400" dirty="0" err="1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노드</a:t>
            </a:r>
            <a:r>
              <a:rPr lang="ko-KR" altLang="en-US" sz="2400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 제거에 따른 </a:t>
            </a:r>
            <a:r>
              <a:rPr lang="ko-KR" altLang="en-US" sz="2400" dirty="0" err="1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도시별</a:t>
            </a:r>
            <a:r>
              <a:rPr lang="ko-KR" altLang="en-US" sz="2400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 </a:t>
            </a:r>
            <a:r>
              <a:rPr lang="ko-KR" altLang="en-US" sz="2400" dirty="0" err="1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노드들의</a:t>
            </a:r>
            <a:r>
              <a:rPr lang="ko-KR" altLang="en-US" sz="2400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 </a:t>
            </a:r>
            <a:r>
              <a:rPr lang="ko-KR" altLang="en-US" sz="2400" dirty="0" err="1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매개중심성</a:t>
            </a:r>
            <a:r>
              <a:rPr lang="ko-KR" altLang="en-US" sz="2400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 분포의 변화 </a:t>
            </a:r>
            <a:endParaRPr lang="en-US" altLang="ko-KR" sz="2400" dirty="0"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  <a:p>
            <a:r>
              <a:rPr lang="en-US" altLang="ko-KR" sz="2400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 </a:t>
            </a:r>
            <a:r>
              <a:rPr lang="ko-KR" altLang="en-US" sz="2400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 </a:t>
            </a:r>
            <a:r>
              <a:rPr lang="ko-KR" altLang="en-US" sz="2000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서울</a:t>
            </a:r>
            <a:endParaRPr lang="en-US" altLang="ko-KR" sz="2000" dirty="0"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  <a:p>
            <a:r>
              <a:rPr lang="ko-KR" altLang="en-US" sz="2000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 </a:t>
            </a:r>
            <a:endParaRPr lang="en-US" altLang="ko-KR" sz="2000" dirty="0" smtClean="0"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  <a:p>
            <a:endParaRPr lang="en-US" altLang="ko-KR" sz="2000" dirty="0"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  <a:p>
            <a:endParaRPr lang="en-US" altLang="ko-KR" sz="2000" dirty="0" smtClean="0"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  <a:p>
            <a:endParaRPr lang="en-US" altLang="ko-KR" sz="2000" dirty="0"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  <a:p>
            <a:endParaRPr lang="en-US" altLang="ko-KR" sz="2000" dirty="0" smtClean="0"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  <a:p>
            <a:endParaRPr lang="en-US" altLang="ko-KR" sz="2000" dirty="0"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  <a:p>
            <a:endParaRPr lang="en-US" altLang="ko-KR" sz="2000" dirty="0" smtClean="0"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  <a:p>
            <a:endParaRPr lang="en-US" altLang="ko-KR" sz="2000" dirty="0"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  <a:p>
            <a:r>
              <a:rPr lang="ko-KR" altLang="en-US" sz="2000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 인천</a:t>
            </a:r>
            <a:endParaRPr lang="en-US" altLang="ko-KR" sz="2400" dirty="0"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  <a:p>
            <a:r>
              <a:rPr lang="en-US" altLang="ko-KR" i="1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  </a:t>
            </a:r>
            <a:r>
              <a:rPr lang="ko-KR" altLang="en-US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부산</a:t>
            </a:r>
            <a:endParaRPr lang="en-US" altLang="ko-KR" dirty="0" smtClean="0"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  <a:p>
            <a:r>
              <a:rPr lang="ko-KR" altLang="en-US" i="1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  대구 </a:t>
            </a:r>
            <a:endParaRPr lang="en-US" altLang="ko-KR" i="1" dirty="0" smtClean="0"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  <a:p>
            <a:r>
              <a:rPr lang="ko-KR" altLang="en-US" i="1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대전</a:t>
            </a:r>
            <a:endParaRPr lang="en-US" altLang="ko-KR" i="1" dirty="0" smtClean="0"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  <a:p>
            <a:r>
              <a:rPr lang="ko-KR" altLang="en-US" i="1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울산</a:t>
            </a:r>
            <a:endParaRPr lang="en-US" altLang="ko-KR" i="1" dirty="0" smtClean="0"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  <a:p>
            <a:r>
              <a:rPr lang="ko-KR" altLang="en-US" i="1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광주</a:t>
            </a:r>
            <a:endParaRPr lang="en-US" altLang="ko-KR" i="1" dirty="0" smtClean="0"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  <a:p>
            <a:endParaRPr lang="en-US" altLang="ko-KR" i="1" dirty="0" smtClean="0"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  <a:p>
            <a:endParaRPr lang="en-US" altLang="ko-KR" dirty="0" smtClean="0"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  <a:p>
            <a:endParaRPr lang="en-US" altLang="ko-KR" dirty="0"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7020921" y="1814938"/>
            <a:ext cx="2117753" cy="1974903"/>
            <a:chOff x="-2433156" y="1679242"/>
            <a:chExt cx="7293611" cy="3852553"/>
          </a:xfrm>
        </p:grpSpPr>
        <p:pic>
          <p:nvPicPr>
            <p:cNvPr id="7" name="Picture 3" descr="C:\Users\송우석\Downloads\seouln .png"/>
            <p:cNvPicPr>
              <a:picLocks noChangeAspect="1" noChangeArrowheads="1"/>
            </p:cNvPicPr>
            <p:nvPr/>
          </p:nvPicPr>
          <p:blipFill rotWithShape="1">
            <a:blip r:embed="rId2" cstate="print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82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732" t="8945" r="7766" b="11491"/>
            <a:stretch/>
          </p:blipFill>
          <p:spPr bwMode="auto">
            <a:xfrm>
              <a:off x="-1842757" y="1712973"/>
              <a:ext cx="6557815" cy="35685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/>
            <p:cNvSpPr txBox="1"/>
            <p:nvPr/>
          </p:nvSpPr>
          <p:spPr>
            <a:xfrm rot="16200000">
              <a:off x="-2670691" y="3366577"/>
              <a:ext cx="78284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smtClean="0"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빈도</a:t>
              </a:r>
              <a:r>
                <a:rPr lang="ko-KR" altLang="en-US" sz="1400" dirty="0"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수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/>
                <p:cNvSpPr txBox="1"/>
                <p:nvPr/>
              </p:nvSpPr>
              <p:spPr>
                <a:xfrm>
                  <a:off x="2812722" y="5224018"/>
                  <a:ext cx="608663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ko-KR" sz="140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ko-KR" sz="1400" b="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/>
                              </a:rPr>
                              <m:t>10</m:t>
                            </m:r>
                          </m:e>
                          <m:sup>
                            <m:r>
                              <a:rPr lang="en-US" altLang="ko-KR" sz="1400" b="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/>
                              </a:rPr>
                              <m:t>−1</m:t>
                            </m:r>
                          </m:sup>
                        </m:sSup>
                      </m:oMath>
                    </m:oMathPara>
                  </a14:m>
                  <a:endParaRPr lang="ko-KR" altLang="en-US" sz="1400" dirty="0"/>
                </a:p>
              </p:txBody>
            </p:sp>
          </mc:Choice>
          <mc:Fallback xmlns="">
            <p:sp>
              <p:nvSpPr>
                <p:cNvPr id="9" name="TextBox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12722" y="5224018"/>
                  <a:ext cx="608663" cy="307777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 r="-182759" b="-7692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/>
                <p:cNvSpPr txBox="1"/>
                <p:nvPr/>
              </p:nvSpPr>
              <p:spPr>
                <a:xfrm>
                  <a:off x="-447847" y="5224018"/>
                  <a:ext cx="608663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ko-KR" sz="140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ko-KR" sz="1400" b="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/>
                              </a:rPr>
                              <m:t>10</m:t>
                            </m:r>
                          </m:e>
                          <m:sup>
                            <m:r>
                              <a:rPr lang="en-US" altLang="ko-KR" sz="1400" b="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/>
                              </a:rPr>
                              <m:t>−3</m:t>
                            </m:r>
                          </m:sup>
                        </m:sSup>
                      </m:oMath>
                    </m:oMathPara>
                  </a14:m>
                  <a:endParaRPr lang="ko-KR" altLang="en-US" sz="1400" dirty="0"/>
                </a:p>
              </p:txBody>
            </p:sp>
          </mc:Choice>
          <mc:Fallback xmlns="">
            <p:sp>
              <p:nvSpPr>
                <p:cNvPr id="10" name="TextBox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447847" y="5224018"/>
                  <a:ext cx="608663" cy="307777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 r="-182759" b="-7692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/>
                <p:cNvSpPr txBox="1"/>
                <p:nvPr/>
              </p:nvSpPr>
              <p:spPr>
                <a:xfrm>
                  <a:off x="4344147" y="5200204"/>
                  <a:ext cx="516308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ko-KR" sz="140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ko-KR" sz="1400" b="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/>
                              </a:rPr>
                              <m:t>10</m:t>
                            </m:r>
                          </m:e>
                          <m:sup>
                            <m:r>
                              <a:rPr lang="en-US" altLang="ko-KR" sz="1400" b="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/>
                              </a:rPr>
                              <m:t>0</m:t>
                            </m:r>
                          </m:sup>
                        </m:sSup>
                      </m:oMath>
                    </m:oMathPara>
                  </a14:m>
                  <a:endParaRPr lang="ko-KR" altLang="en-US" sz="1400" dirty="0"/>
                </a:p>
              </p:txBody>
            </p:sp>
          </mc:Choice>
          <mc:Fallback xmlns="">
            <p:sp>
              <p:nvSpPr>
                <p:cNvPr id="11" name="TextBox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44147" y="5200204"/>
                  <a:ext cx="516308" cy="307777"/>
                </a:xfrm>
                <a:prstGeom prst="rect">
                  <a:avLst/>
                </a:prstGeom>
                <a:blipFill rotWithShape="1">
                  <a:blip r:embed="rId6"/>
                  <a:stretch>
                    <a:fillRect r="-162500" b="-7692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/>
                <p:cNvSpPr txBox="1"/>
                <p:nvPr/>
              </p:nvSpPr>
              <p:spPr>
                <a:xfrm>
                  <a:off x="-2066476" y="5224018"/>
                  <a:ext cx="608663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ko-KR" sz="140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ko-KR" sz="1400" b="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/>
                              </a:rPr>
                              <m:t>10</m:t>
                            </m:r>
                          </m:e>
                          <m:sup>
                            <m:r>
                              <a:rPr lang="en-US" altLang="ko-KR" sz="1400" b="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/>
                              </a:rPr>
                              <m:t>−4</m:t>
                            </m:r>
                          </m:sup>
                        </m:sSup>
                      </m:oMath>
                    </m:oMathPara>
                  </a14:m>
                  <a:endParaRPr lang="ko-KR" altLang="en-US" sz="1400" dirty="0"/>
                </a:p>
              </p:txBody>
            </p:sp>
          </mc:Choice>
          <mc:Fallback xmlns="">
            <p:sp>
              <p:nvSpPr>
                <p:cNvPr id="12" name="TextBox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2066476" y="5224018"/>
                  <a:ext cx="608663" cy="307777"/>
                </a:xfrm>
                <a:prstGeom prst="rect">
                  <a:avLst/>
                </a:prstGeom>
                <a:blipFill rotWithShape="1">
                  <a:blip r:embed="rId7"/>
                  <a:stretch>
                    <a:fillRect r="-182759" b="-7692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/>
                <p:cNvSpPr txBox="1"/>
                <p:nvPr/>
              </p:nvSpPr>
              <p:spPr>
                <a:xfrm>
                  <a:off x="1120050" y="5223188"/>
                  <a:ext cx="608663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ko-KR" sz="140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ko-KR" sz="1400" b="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/>
                              </a:rPr>
                              <m:t>10</m:t>
                            </m:r>
                          </m:e>
                          <m:sup>
                            <m:r>
                              <a:rPr lang="en-US" altLang="ko-KR" sz="1400" b="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/>
                              </a:rPr>
                              <m:t>−2</m:t>
                            </m:r>
                          </m:sup>
                        </m:sSup>
                      </m:oMath>
                    </m:oMathPara>
                  </a14:m>
                  <a:endParaRPr lang="ko-KR" altLang="en-US" sz="1400" dirty="0"/>
                </a:p>
              </p:txBody>
            </p:sp>
          </mc:Choice>
          <mc:Fallback xmlns="">
            <p:sp>
              <p:nvSpPr>
                <p:cNvPr id="13" name="TextBox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0050" y="5223188"/>
                  <a:ext cx="608663" cy="307777"/>
                </a:xfrm>
                <a:prstGeom prst="rect">
                  <a:avLst/>
                </a:prstGeom>
                <a:blipFill rotWithShape="1">
                  <a:blip r:embed="rId8"/>
                  <a:stretch>
                    <a:fillRect r="-182759" b="-7692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/>
                <p:cNvSpPr txBox="1"/>
                <p:nvPr/>
              </p:nvSpPr>
              <p:spPr>
                <a:xfrm>
                  <a:off x="-2327400" y="5020351"/>
                  <a:ext cx="608663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ko-KR" sz="140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ko-KR" sz="1400" b="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/>
                              </a:rPr>
                              <m:t>10</m:t>
                            </m:r>
                          </m:e>
                          <m:sup>
                            <m:r>
                              <a:rPr lang="en-US" altLang="ko-KR" sz="1400" b="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/>
                              </a:rPr>
                              <m:t>−1</m:t>
                            </m:r>
                          </m:sup>
                        </m:sSup>
                      </m:oMath>
                    </m:oMathPara>
                  </a14:m>
                  <a:endParaRPr lang="ko-KR" altLang="en-US" sz="1400" dirty="0"/>
                </a:p>
              </p:txBody>
            </p:sp>
          </mc:Choice>
          <mc:Fallback xmlns="">
            <p:sp>
              <p:nvSpPr>
                <p:cNvPr id="14" name="TextBox 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2327400" y="5020351"/>
                  <a:ext cx="608663" cy="307777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 r="-182759" b="-7692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/>
                <p:cNvSpPr txBox="1"/>
                <p:nvPr/>
              </p:nvSpPr>
              <p:spPr>
                <a:xfrm>
                  <a:off x="-2246624" y="4351118"/>
                  <a:ext cx="516308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ko-KR" sz="140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ko-KR" sz="1400" b="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/>
                              </a:rPr>
                              <m:t>10</m:t>
                            </m:r>
                          </m:e>
                          <m:sup>
                            <m:r>
                              <a:rPr lang="en-US" altLang="ko-KR" sz="1400" b="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/>
                              </a:rPr>
                              <m:t>0</m:t>
                            </m:r>
                          </m:sup>
                        </m:sSup>
                      </m:oMath>
                    </m:oMathPara>
                  </a14:m>
                  <a:endParaRPr lang="ko-KR" altLang="en-US" sz="1400" dirty="0"/>
                </a:p>
              </p:txBody>
            </p:sp>
          </mc:Choice>
          <mc:Fallback xmlns="">
            <p:sp>
              <p:nvSpPr>
                <p:cNvPr id="15" name="TextBox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2246624" y="4351118"/>
                  <a:ext cx="516308" cy="307777"/>
                </a:xfrm>
                <a:prstGeom prst="rect">
                  <a:avLst/>
                </a:prstGeom>
                <a:blipFill rotWithShape="1">
                  <a:blip r:embed="rId9"/>
                  <a:stretch>
                    <a:fillRect r="-162500" b="-7692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/>
                <p:cNvSpPr txBox="1"/>
                <p:nvPr/>
              </p:nvSpPr>
              <p:spPr>
                <a:xfrm>
                  <a:off x="-2246620" y="3691197"/>
                  <a:ext cx="512552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ko-KR" sz="140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ko-KR" sz="1400" b="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/>
                              </a:rPr>
                              <m:t>10</m:t>
                            </m:r>
                          </m:e>
                          <m:sup>
                            <m:r>
                              <a:rPr lang="en-US" altLang="ko-KR" sz="1400" b="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lang="ko-KR" altLang="en-US" sz="1400" dirty="0"/>
                </a:p>
              </p:txBody>
            </p:sp>
          </mc:Choice>
          <mc:Fallback xmlns="">
            <p:sp>
              <p:nvSpPr>
                <p:cNvPr id="16" name="Text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2246620" y="3691197"/>
                  <a:ext cx="512552" cy="307777"/>
                </a:xfrm>
                <a:prstGeom prst="rect">
                  <a:avLst/>
                </a:prstGeom>
                <a:blipFill rotWithShape="1">
                  <a:blip r:embed="rId10"/>
                  <a:stretch>
                    <a:fillRect r="-158333" b="-7692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/>
                <p:cNvSpPr txBox="1"/>
                <p:nvPr/>
              </p:nvSpPr>
              <p:spPr>
                <a:xfrm>
                  <a:off x="-2259648" y="2978337"/>
                  <a:ext cx="516308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ko-KR" sz="140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ko-KR" sz="1400" b="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/>
                              </a:rPr>
                              <m:t>10</m:t>
                            </m:r>
                          </m:e>
                          <m:sup>
                            <m:r>
                              <a:rPr lang="en-US" altLang="ko-KR" sz="1400" b="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ko-KR" altLang="en-US" sz="1400" dirty="0"/>
                </a:p>
              </p:txBody>
            </p:sp>
          </mc:Choice>
          <mc:Fallback xmlns="">
            <p:sp>
              <p:nvSpPr>
                <p:cNvPr id="17" name="TextBox 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2259648" y="2978337"/>
                  <a:ext cx="516308" cy="307777"/>
                </a:xfrm>
                <a:prstGeom prst="rect">
                  <a:avLst/>
                </a:prstGeom>
                <a:blipFill rotWithShape="1">
                  <a:blip r:embed="rId11"/>
                  <a:stretch>
                    <a:fillRect r="-156000" b="-7692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/>
                <p:cNvSpPr txBox="1"/>
                <p:nvPr/>
              </p:nvSpPr>
              <p:spPr>
                <a:xfrm>
                  <a:off x="-2275652" y="2350383"/>
                  <a:ext cx="516308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ko-KR" sz="140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ko-KR" sz="1400" b="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/>
                              </a:rPr>
                              <m:t>10</m:t>
                            </m:r>
                          </m:e>
                          <m:sup>
                            <m:r>
                              <a:rPr lang="en-US" altLang="ko-KR" sz="1400" b="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/>
                              </a:rPr>
                              <m:t>3</m:t>
                            </m:r>
                          </m:sup>
                        </m:sSup>
                      </m:oMath>
                    </m:oMathPara>
                  </a14:m>
                  <a:endParaRPr lang="ko-KR" altLang="en-US" sz="1400" dirty="0"/>
                </a:p>
              </p:txBody>
            </p:sp>
          </mc:Choice>
          <mc:Fallback xmlns="">
            <p:sp>
              <p:nvSpPr>
                <p:cNvPr id="18" name="TextBox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2275652" y="2350383"/>
                  <a:ext cx="516308" cy="307777"/>
                </a:xfrm>
                <a:prstGeom prst="rect">
                  <a:avLst/>
                </a:prstGeom>
                <a:blipFill rotWithShape="1">
                  <a:blip r:embed="rId12"/>
                  <a:stretch>
                    <a:fillRect r="-156000" b="-7692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/>
                <p:cNvSpPr txBox="1"/>
                <p:nvPr/>
              </p:nvSpPr>
              <p:spPr>
                <a:xfrm>
                  <a:off x="-2250471" y="1679242"/>
                  <a:ext cx="516308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ko-KR" sz="140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ko-KR" sz="1400" b="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/>
                              </a:rPr>
                              <m:t>10</m:t>
                            </m:r>
                          </m:e>
                          <m:sup>
                            <m:r>
                              <a:rPr lang="en-US" altLang="ko-KR" sz="1400" b="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/>
                              </a:rPr>
                              <m:t>4</m:t>
                            </m:r>
                          </m:sup>
                        </m:sSup>
                      </m:oMath>
                    </m:oMathPara>
                  </a14:m>
                  <a:endParaRPr lang="ko-KR" altLang="en-US" sz="1400" dirty="0"/>
                </a:p>
              </p:txBody>
            </p:sp>
          </mc:Choice>
          <mc:Fallback xmlns="">
            <p:sp>
              <p:nvSpPr>
                <p:cNvPr id="19" name="TextBox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2250471" y="1679242"/>
                  <a:ext cx="516308" cy="307777"/>
                </a:xfrm>
                <a:prstGeom prst="rect">
                  <a:avLst/>
                </a:prstGeom>
                <a:blipFill rotWithShape="1">
                  <a:blip r:embed="rId13"/>
                  <a:stretch>
                    <a:fillRect r="-156000" b="-7692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1" name="그룹 20"/>
          <p:cNvGrpSpPr/>
          <p:nvPr/>
        </p:nvGrpSpPr>
        <p:grpSpPr>
          <a:xfrm>
            <a:off x="2622287" y="1756744"/>
            <a:ext cx="2117753" cy="1974903"/>
            <a:chOff x="-2433156" y="1679242"/>
            <a:chExt cx="7293611" cy="3852553"/>
          </a:xfrm>
        </p:grpSpPr>
        <p:pic>
          <p:nvPicPr>
            <p:cNvPr id="22" name="Picture 3" descr="C:\Users\송우석\Downloads\seouln .png"/>
            <p:cNvPicPr>
              <a:picLocks noChangeAspect="1" noChangeArrowheads="1"/>
            </p:cNvPicPr>
            <p:nvPr/>
          </p:nvPicPr>
          <p:blipFill rotWithShape="1">
            <a:blip r:embed="rId2" cstate="print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82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732" t="8945" r="7766" b="11491"/>
            <a:stretch/>
          </p:blipFill>
          <p:spPr bwMode="auto">
            <a:xfrm>
              <a:off x="-1842757" y="1712973"/>
              <a:ext cx="6557815" cy="35685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/>
            <p:cNvSpPr txBox="1"/>
            <p:nvPr/>
          </p:nvSpPr>
          <p:spPr>
            <a:xfrm rot="16200000">
              <a:off x="-2670691" y="3366577"/>
              <a:ext cx="78284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smtClean="0"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빈도</a:t>
              </a:r>
              <a:r>
                <a:rPr lang="ko-KR" altLang="en-US" sz="1400" dirty="0"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수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/>
                <p:cNvSpPr txBox="1"/>
                <p:nvPr/>
              </p:nvSpPr>
              <p:spPr>
                <a:xfrm>
                  <a:off x="2812722" y="5224018"/>
                  <a:ext cx="608663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ko-KR" sz="140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ko-KR" sz="1400" b="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/>
                              </a:rPr>
                              <m:t>10</m:t>
                            </m:r>
                          </m:e>
                          <m:sup>
                            <m:r>
                              <a:rPr lang="en-US" altLang="ko-KR" sz="1400" b="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/>
                              </a:rPr>
                              <m:t>−1</m:t>
                            </m:r>
                          </m:sup>
                        </m:sSup>
                      </m:oMath>
                    </m:oMathPara>
                  </a14:m>
                  <a:endParaRPr lang="ko-KR" altLang="en-US" sz="1400" dirty="0"/>
                </a:p>
              </p:txBody>
            </p:sp>
          </mc:Choice>
          <mc:Fallback xmlns="">
            <p:sp>
              <p:nvSpPr>
                <p:cNvPr id="24" name="TextBox 2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12722" y="5224018"/>
                  <a:ext cx="608663" cy="307777"/>
                </a:xfrm>
                <a:prstGeom prst="rect">
                  <a:avLst/>
                </a:prstGeom>
                <a:blipFill rotWithShape="1">
                  <a:blip r:embed="rId14"/>
                  <a:stretch>
                    <a:fillRect r="-182759" b="-7692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/>
                <p:cNvSpPr txBox="1"/>
                <p:nvPr/>
              </p:nvSpPr>
              <p:spPr>
                <a:xfrm>
                  <a:off x="-447847" y="5224018"/>
                  <a:ext cx="608663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ko-KR" sz="140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ko-KR" sz="1400" b="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/>
                              </a:rPr>
                              <m:t>10</m:t>
                            </m:r>
                          </m:e>
                          <m:sup>
                            <m:r>
                              <a:rPr lang="en-US" altLang="ko-KR" sz="1400" b="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/>
                              </a:rPr>
                              <m:t>−3</m:t>
                            </m:r>
                          </m:sup>
                        </m:sSup>
                      </m:oMath>
                    </m:oMathPara>
                  </a14:m>
                  <a:endParaRPr lang="ko-KR" altLang="en-US" sz="1400" dirty="0"/>
                </a:p>
              </p:txBody>
            </p:sp>
          </mc:Choice>
          <mc:Fallback xmlns="">
            <p:sp>
              <p:nvSpPr>
                <p:cNvPr id="25" name="TextBox 2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447847" y="5224018"/>
                  <a:ext cx="608663" cy="307777"/>
                </a:xfrm>
                <a:prstGeom prst="rect">
                  <a:avLst/>
                </a:prstGeom>
                <a:blipFill rotWithShape="1">
                  <a:blip r:embed="rId15"/>
                  <a:stretch>
                    <a:fillRect r="-182759" b="-7692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/>
                <p:cNvSpPr txBox="1"/>
                <p:nvPr/>
              </p:nvSpPr>
              <p:spPr>
                <a:xfrm>
                  <a:off x="4344147" y="5200204"/>
                  <a:ext cx="516308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ko-KR" sz="140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ko-KR" sz="1400" b="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/>
                              </a:rPr>
                              <m:t>10</m:t>
                            </m:r>
                          </m:e>
                          <m:sup>
                            <m:r>
                              <a:rPr lang="en-US" altLang="ko-KR" sz="1400" b="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/>
                              </a:rPr>
                              <m:t>0</m:t>
                            </m:r>
                          </m:sup>
                        </m:sSup>
                      </m:oMath>
                    </m:oMathPara>
                  </a14:m>
                  <a:endParaRPr lang="ko-KR" altLang="en-US" sz="1400" dirty="0"/>
                </a:p>
              </p:txBody>
            </p:sp>
          </mc:Choice>
          <mc:Fallback xmlns="">
            <p:sp>
              <p:nvSpPr>
                <p:cNvPr id="26" name="TextBox 2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44147" y="5200204"/>
                  <a:ext cx="516308" cy="307777"/>
                </a:xfrm>
                <a:prstGeom prst="rect">
                  <a:avLst/>
                </a:prstGeom>
                <a:blipFill rotWithShape="1">
                  <a:blip r:embed="rId16"/>
                  <a:stretch>
                    <a:fillRect r="-156000" b="-7692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/>
                <p:cNvSpPr txBox="1"/>
                <p:nvPr/>
              </p:nvSpPr>
              <p:spPr>
                <a:xfrm>
                  <a:off x="-2066476" y="5224018"/>
                  <a:ext cx="608663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ko-KR" sz="140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ko-KR" sz="1400" b="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/>
                              </a:rPr>
                              <m:t>10</m:t>
                            </m:r>
                          </m:e>
                          <m:sup>
                            <m:r>
                              <a:rPr lang="en-US" altLang="ko-KR" sz="1400" b="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/>
                              </a:rPr>
                              <m:t>−4</m:t>
                            </m:r>
                          </m:sup>
                        </m:sSup>
                      </m:oMath>
                    </m:oMathPara>
                  </a14:m>
                  <a:endParaRPr lang="ko-KR" altLang="en-US" sz="1400" dirty="0"/>
                </a:p>
              </p:txBody>
            </p:sp>
          </mc:Choice>
          <mc:Fallback xmlns="">
            <p:sp>
              <p:nvSpPr>
                <p:cNvPr id="27" name="TextBox 2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2066476" y="5224018"/>
                  <a:ext cx="608663" cy="307777"/>
                </a:xfrm>
                <a:prstGeom prst="rect">
                  <a:avLst/>
                </a:prstGeom>
                <a:blipFill rotWithShape="1">
                  <a:blip r:embed="rId17"/>
                  <a:stretch>
                    <a:fillRect r="-182759" b="-7692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/>
                <p:cNvSpPr txBox="1"/>
                <p:nvPr/>
              </p:nvSpPr>
              <p:spPr>
                <a:xfrm>
                  <a:off x="1120050" y="5223188"/>
                  <a:ext cx="608663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ko-KR" sz="140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ko-KR" sz="1400" b="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/>
                              </a:rPr>
                              <m:t>10</m:t>
                            </m:r>
                          </m:e>
                          <m:sup>
                            <m:r>
                              <a:rPr lang="en-US" altLang="ko-KR" sz="1400" b="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/>
                              </a:rPr>
                              <m:t>−2</m:t>
                            </m:r>
                          </m:sup>
                        </m:sSup>
                      </m:oMath>
                    </m:oMathPara>
                  </a14:m>
                  <a:endParaRPr lang="ko-KR" altLang="en-US" sz="1400" dirty="0"/>
                </a:p>
              </p:txBody>
            </p:sp>
          </mc:Choice>
          <mc:Fallback xmlns="">
            <p:sp>
              <p:nvSpPr>
                <p:cNvPr id="28" name="TextBox 2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0050" y="5223188"/>
                  <a:ext cx="608663" cy="307777"/>
                </a:xfrm>
                <a:prstGeom prst="rect">
                  <a:avLst/>
                </a:prstGeom>
                <a:blipFill rotWithShape="1">
                  <a:blip r:embed="rId18"/>
                  <a:stretch>
                    <a:fillRect r="-182759" b="-7692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/>
                <p:cNvSpPr txBox="1"/>
                <p:nvPr/>
              </p:nvSpPr>
              <p:spPr>
                <a:xfrm>
                  <a:off x="-2327400" y="5020351"/>
                  <a:ext cx="608663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ko-KR" sz="140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ko-KR" sz="1400" b="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/>
                              </a:rPr>
                              <m:t>10</m:t>
                            </m:r>
                          </m:e>
                          <m:sup>
                            <m:r>
                              <a:rPr lang="en-US" altLang="ko-KR" sz="1400" b="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/>
                              </a:rPr>
                              <m:t>−1</m:t>
                            </m:r>
                          </m:sup>
                        </m:sSup>
                      </m:oMath>
                    </m:oMathPara>
                  </a14:m>
                  <a:endParaRPr lang="ko-KR" altLang="en-US" sz="1400" dirty="0"/>
                </a:p>
              </p:txBody>
            </p:sp>
          </mc:Choice>
          <mc:Fallback xmlns="">
            <p:sp>
              <p:nvSpPr>
                <p:cNvPr id="29" name="TextBox 2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2327400" y="5020351"/>
                  <a:ext cx="608663" cy="307777"/>
                </a:xfrm>
                <a:prstGeom prst="rect">
                  <a:avLst/>
                </a:prstGeom>
                <a:blipFill rotWithShape="1">
                  <a:blip r:embed="rId14"/>
                  <a:stretch>
                    <a:fillRect r="-182759" b="-7692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/>
                <p:cNvSpPr txBox="1"/>
                <p:nvPr/>
              </p:nvSpPr>
              <p:spPr>
                <a:xfrm>
                  <a:off x="-2246624" y="4351118"/>
                  <a:ext cx="516308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ko-KR" sz="140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ko-KR" sz="1400" b="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/>
                              </a:rPr>
                              <m:t>10</m:t>
                            </m:r>
                          </m:e>
                          <m:sup>
                            <m:r>
                              <a:rPr lang="en-US" altLang="ko-KR" sz="1400" b="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/>
                              </a:rPr>
                              <m:t>0</m:t>
                            </m:r>
                          </m:sup>
                        </m:sSup>
                      </m:oMath>
                    </m:oMathPara>
                  </a14:m>
                  <a:endParaRPr lang="ko-KR" altLang="en-US" sz="1400" dirty="0"/>
                </a:p>
              </p:txBody>
            </p:sp>
          </mc:Choice>
          <mc:Fallback xmlns="">
            <p:sp>
              <p:nvSpPr>
                <p:cNvPr id="30" name="TextBox 2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2246624" y="4351118"/>
                  <a:ext cx="516308" cy="307777"/>
                </a:xfrm>
                <a:prstGeom prst="rect">
                  <a:avLst/>
                </a:prstGeom>
                <a:blipFill rotWithShape="1">
                  <a:blip r:embed="rId19"/>
                  <a:stretch>
                    <a:fillRect r="-156000" b="-7692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/>
                <p:cNvSpPr txBox="1"/>
                <p:nvPr/>
              </p:nvSpPr>
              <p:spPr>
                <a:xfrm>
                  <a:off x="-2246620" y="3691197"/>
                  <a:ext cx="512552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ko-KR" sz="140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ko-KR" sz="1400" b="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/>
                              </a:rPr>
                              <m:t>10</m:t>
                            </m:r>
                          </m:e>
                          <m:sup>
                            <m:r>
                              <a:rPr lang="en-US" altLang="ko-KR" sz="1400" b="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lang="ko-KR" altLang="en-US" sz="1400" dirty="0"/>
                </a:p>
              </p:txBody>
            </p:sp>
          </mc:Choice>
          <mc:Fallback xmlns="">
            <p:sp>
              <p:nvSpPr>
                <p:cNvPr id="31" name="TextBox 3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2246620" y="3691197"/>
                  <a:ext cx="512552" cy="307777"/>
                </a:xfrm>
                <a:prstGeom prst="rect">
                  <a:avLst/>
                </a:prstGeom>
                <a:blipFill rotWithShape="1">
                  <a:blip r:embed="rId20"/>
                  <a:stretch>
                    <a:fillRect r="-162500" b="-7692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/>
                <p:cNvSpPr txBox="1"/>
                <p:nvPr/>
              </p:nvSpPr>
              <p:spPr>
                <a:xfrm>
                  <a:off x="-2259648" y="2978337"/>
                  <a:ext cx="516308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ko-KR" sz="140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ko-KR" sz="1400" b="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/>
                              </a:rPr>
                              <m:t>10</m:t>
                            </m:r>
                          </m:e>
                          <m:sup>
                            <m:r>
                              <a:rPr lang="en-US" altLang="ko-KR" sz="1400" b="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ko-KR" altLang="en-US" sz="1400" dirty="0"/>
                </a:p>
              </p:txBody>
            </p:sp>
          </mc:Choice>
          <mc:Fallback xmlns="">
            <p:sp>
              <p:nvSpPr>
                <p:cNvPr id="32" name="TextBox 3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2259648" y="2978337"/>
                  <a:ext cx="516308" cy="307777"/>
                </a:xfrm>
                <a:prstGeom prst="rect">
                  <a:avLst/>
                </a:prstGeom>
                <a:blipFill rotWithShape="1">
                  <a:blip r:embed="rId21"/>
                  <a:stretch>
                    <a:fillRect r="-156000" b="-7692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/>
                <p:cNvSpPr txBox="1"/>
                <p:nvPr/>
              </p:nvSpPr>
              <p:spPr>
                <a:xfrm>
                  <a:off x="-2275652" y="2350383"/>
                  <a:ext cx="516308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ko-KR" sz="140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ko-KR" sz="1400" b="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/>
                              </a:rPr>
                              <m:t>10</m:t>
                            </m:r>
                          </m:e>
                          <m:sup>
                            <m:r>
                              <a:rPr lang="en-US" altLang="ko-KR" sz="1400" b="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/>
                              </a:rPr>
                              <m:t>3</m:t>
                            </m:r>
                          </m:sup>
                        </m:sSup>
                      </m:oMath>
                    </m:oMathPara>
                  </a14:m>
                  <a:endParaRPr lang="ko-KR" altLang="en-US" sz="1400" dirty="0"/>
                </a:p>
              </p:txBody>
            </p:sp>
          </mc:Choice>
          <mc:Fallback xmlns="">
            <p:sp>
              <p:nvSpPr>
                <p:cNvPr id="33" name="TextBox 3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2275652" y="2350383"/>
                  <a:ext cx="516308" cy="307777"/>
                </a:xfrm>
                <a:prstGeom prst="rect">
                  <a:avLst/>
                </a:prstGeom>
                <a:blipFill rotWithShape="1">
                  <a:blip r:embed="rId22"/>
                  <a:stretch>
                    <a:fillRect r="-162500" b="-84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/>
                <p:cNvSpPr txBox="1"/>
                <p:nvPr/>
              </p:nvSpPr>
              <p:spPr>
                <a:xfrm>
                  <a:off x="-2250471" y="1679242"/>
                  <a:ext cx="516308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ko-KR" sz="140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ko-KR" sz="1400" b="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/>
                              </a:rPr>
                              <m:t>10</m:t>
                            </m:r>
                          </m:e>
                          <m:sup>
                            <m:r>
                              <a:rPr lang="en-US" altLang="ko-KR" sz="1400" b="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/>
                              </a:rPr>
                              <m:t>4</m:t>
                            </m:r>
                          </m:sup>
                        </m:sSup>
                      </m:oMath>
                    </m:oMathPara>
                  </a14:m>
                  <a:endParaRPr lang="ko-KR" altLang="en-US" sz="1400" dirty="0"/>
                </a:p>
              </p:txBody>
            </p:sp>
          </mc:Choice>
          <mc:Fallback xmlns="">
            <p:sp>
              <p:nvSpPr>
                <p:cNvPr id="34" name="TextBox 3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2250471" y="1679242"/>
                  <a:ext cx="516308" cy="307777"/>
                </a:xfrm>
                <a:prstGeom prst="rect">
                  <a:avLst/>
                </a:prstGeom>
                <a:blipFill rotWithShape="1">
                  <a:blip r:embed="rId23"/>
                  <a:stretch>
                    <a:fillRect r="-166667" b="-7692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5" name="그룹 34"/>
          <p:cNvGrpSpPr/>
          <p:nvPr/>
        </p:nvGrpSpPr>
        <p:grpSpPr>
          <a:xfrm>
            <a:off x="502216" y="1707451"/>
            <a:ext cx="2117753" cy="1974903"/>
            <a:chOff x="-2433156" y="1679242"/>
            <a:chExt cx="7293611" cy="3852553"/>
          </a:xfrm>
        </p:grpSpPr>
        <p:pic>
          <p:nvPicPr>
            <p:cNvPr id="36" name="Picture 3" descr="C:\Users\송우석\Downloads\seouln .png"/>
            <p:cNvPicPr>
              <a:picLocks noChangeAspect="1" noChangeArrowheads="1"/>
            </p:cNvPicPr>
            <p:nvPr/>
          </p:nvPicPr>
          <p:blipFill rotWithShape="1">
            <a:blip r:embed="rId2" cstate="print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82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732" t="8945" r="7766" b="11491"/>
            <a:stretch/>
          </p:blipFill>
          <p:spPr bwMode="auto">
            <a:xfrm>
              <a:off x="-1842757" y="1712973"/>
              <a:ext cx="6557815" cy="35685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TextBox 36"/>
            <p:cNvSpPr txBox="1"/>
            <p:nvPr/>
          </p:nvSpPr>
          <p:spPr>
            <a:xfrm rot="16200000">
              <a:off x="-2670691" y="3366577"/>
              <a:ext cx="78284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smtClean="0"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빈도</a:t>
              </a:r>
              <a:r>
                <a:rPr lang="ko-KR" altLang="en-US" sz="1400" dirty="0"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수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/>
                <p:cNvSpPr txBox="1"/>
                <p:nvPr/>
              </p:nvSpPr>
              <p:spPr>
                <a:xfrm>
                  <a:off x="2812722" y="5224018"/>
                  <a:ext cx="608663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ko-KR" sz="140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ko-KR" sz="1400" b="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/>
                              </a:rPr>
                              <m:t>10</m:t>
                            </m:r>
                          </m:e>
                          <m:sup>
                            <m:r>
                              <a:rPr lang="en-US" altLang="ko-KR" sz="1400" b="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/>
                              </a:rPr>
                              <m:t>−1</m:t>
                            </m:r>
                          </m:sup>
                        </m:sSup>
                      </m:oMath>
                    </m:oMathPara>
                  </a14:m>
                  <a:endParaRPr lang="ko-KR" altLang="en-US" sz="1400" dirty="0"/>
                </a:p>
              </p:txBody>
            </p:sp>
          </mc:Choice>
          <mc:Fallback xmlns="">
            <p:sp>
              <p:nvSpPr>
                <p:cNvPr id="38" name="TextBox 3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12722" y="5224018"/>
                  <a:ext cx="608663" cy="307777"/>
                </a:xfrm>
                <a:prstGeom prst="rect">
                  <a:avLst/>
                </a:prstGeom>
                <a:blipFill rotWithShape="1">
                  <a:blip r:embed="rId14"/>
                  <a:stretch>
                    <a:fillRect r="-182759" b="-7692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/>
                <p:cNvSpPr txBox="1"/>
                <p:nvPr/>
              </p:nvSpPr>
              <p:spPr>
                <a:xfrm>
                  <a:off x="-447847" y="5224018"/>
                  <a:ext cx="608663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ko-KR" sz="140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ko-KR" sz="1400" b="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/>
                              </a:rPr>
                              <m:t>10</m:t>
                            </m:r>
                          </m:e>
                          <m:sup>
                            <m:r>
                              <a:rPr lang="en-US" altLang="ko-KR" sz="1400" b="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/>
                              </a:rPr>
                              <m:t>−3</m:t>
                            </m:r>
                          </m:sup>
                        </m:sSup>
                      </m:oMath>
                    </m:oMathPara>
                  </a14:m>
                  <a:endParaRPr lang="ko-KR" altLang="en-US" sz="1400" dirty="0"/>
                </a:p>
              </p:txBody>
            </p:sp>
          </mc:Choice>
          <mc:Fallback xmlns="">
            <p:sp>
              <p:nvSpPr>
                <p:cNvPr id="39" name="TextBox 3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447847" y="5224018"/>
                  <a:ext cx="608663" cy="307777"/>
                </a:xfrm>
                <a:prstGeom prst="rect">
                  <a:avLst/>
                </a:prstGeom>
                <a:blipFill rotWithShape="1">
                  <a:blip r:embed="rId15"/>
                  <a:stretch>
                    <a:fillRect r="-182759" b="-7692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/>
                <p:cNvSpPr txBox="1"/>
                <p:nvPr/>
              </p:nvSpPr>
              <p:spPr>
                <a:xfrm>
                  <a:off x="4344147" y="5200204"/>
                  <a:ext cx="516308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ko-KR" sz="140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ko-KR" sz="1400" b="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/>
                              </a:rPr>
                              <m:t>10</m:t>
                            </m:r>
                          </m:e>
                          <m:sup>
                            <m:r>
                              <a:rPr lang="en-US" altLang="ko-KR" sz="1400" b="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/>
                              </a:rPr>
                              <m:t>0</m:t>
                            </m:r>
                          </m:sup>
                        </m:sSup>
                      </m:oMath>
                    </m:oMathPara>
                  </a14:m>
                  <a:endParaRPr lang="ko-KR" altLang="en-US" sz="1400" dirty="0"/>
                </a:p>
              </p:txBody>
            </p:sp>
          </mc:Choice>
          <mc:Fallback xmlns="">
            <p:sp>
              <p:nvSpPr>
                <p:cNvPr id="40" name="TextBox 3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44147" y="5200204"/>
                  <a:ext cx="516308" cy="307777"/>
                </a:xfrm>
                <a:prstGeom prst="rect">
                  <a:avLst/>
                </a:prstGeom>
                <a:blipFill rotWithShape="1">
                  <a:blip r:embed="rId24"/>
                  <a:stretch>
                    <a:fillRect r="-156000" b="-7692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/>
                <p:cNvSpPr txBox="1"/>
                <p:nvPr/>
              </p:nvSpPr>
              <p:spPr>
                <a:xfrm>
                  <a:off x="-2066476" y="5224018"/>
                  <a:ext cx="608663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ko-KR" sz="140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ko-KR" sz="1400" b="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/>
                              </a:rPr>
                              <m:t>10</m:t>
                            </m:r>
                          </m:e>
                          <m:sup>
                            <m:r>
                              <a:rPr lang="en-US" altLang="ko-KR" sz="1400" b="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/>
                              </a:rPr>
                              <m:t>−4</m:t>
                            </m:r>
                          </m:sup>
                        </m:sSup>
                      </m:oMath>
                    </m:oMathPara>
                  </a14:m>
                  <a:endParaRPr lang="ko-KR" altLang="en-US" sz="1400" dirty="0"/>
                </a:p>
              </p:txBody>
            </p:sp>
          </mc:Choice>
          <mc:Fallback xmlns="">
            <p:sp>
              <p:nvSpPr>
                <p:cNvPr id="41" name="TextBox 4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2066476" y="5224018"/>
                  <a:ext cx="608663" cy="307777"/>
                </a:xfrm>
                <a:prstGeom prst="rect">
                  <a:avLst/>
                </a:prstGeom>
                <a:blipFill rotWithShape="1">
                  <a:blip r:embed="rId17"/>
                  <a:stretch>
                    <a:fillRect r="-182759" b="-7692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/>
                <p:cNvSpPr txBox="1"/>
                <p:nvPr/>
              </p:nvSpPr>
              <p:spPr>
                <a:xfrm>
                  <a:off x="1120050" y="5223188"/>
                  <a:ext cx="608663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ko-KR" sz="140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ko-KR" sz="1400" b="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/>
                              </a:rPr>
                              <m:t>10</m:t>
                            </m:r>
                          </m:e>
                          <m:sup>
                            <m:r>
                              <a:rPr lang="en-US" altLang="ko-KR" sz="1400" b="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/>
                              </a:rPr>
                              <m:t>−2</m:t>
                            </m:r>
                          </m:sup>
                        </m:sSup>
                      </m:oMath>
                    </m:oMathPara>
                  </a14:m>
                  <a:endParaRPr lang="ko-KR" altLang="en-US" sz="1400" dirty="0"/>
                </a:p>
              </p:txBody>
            </p:sp>
          </mc:Choice>
          <mc:Fallback xmlns="">
            <p:sp>
              <p:nvSpPr>
                <p:cNvPr id="42" name="TextBox 4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0050" y="5223188"/>
                  <a:ext cx="608663" cy="307777"/>
                </a:xfrm>
                <a:prstGeom prst="rect">
                  <a:avLst/>
                </a:prstGeom>
                <a:blipFill rotWithShape="1">
                  <a:blip r:embed="rId25"/>
                  <a:stretch>
                    <a:fillRect r="-182759" b="-7692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/>
                <p:cNvSpPr txBox="1"/>
                <p:nvPr/>
              </p:nvSpPr>
              <p:spPr>
                <a:xfrm>
                  <a:off x="-2327400" y="5020351"/>
                  <a:ext cx="608663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ko-KR" sz="140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ko-KR" sz="1400" b="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/>
                              </a:rPr>
                              <m:t>10</m:t>
                            </m:r>
                          </m:e>
                          <m:sup>
                            <m:r>
                              <a:rPr lang="en-US" altLang="ko-KR" sz="1400" b="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/>
                              </a:rPr>
                              <m:t>−1</m:t>
                            </m:r>
                          </m:sup>
                        </m:sSup>
                      </m:oMath>
                    </m:oMathPara>
                  </a14:m>
                  <a:endParaRPr lang="ko-KR" altLang="en-US" sz="1400" dirty="0"/>
                </a:p>
              </p:txBody>
            </p:sp>
          </mc:Choice>
          <mc:Fallback xmlns="">
            <p:sp>
              <p:nvSpPr>
                <p:cNvPr id="43" name="TextBox 4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2327400" y="5020351"/>
                  <a:ext cx="608663" cy="307777"/>
                </a:xfrm>
                <a:prstGeom prst="rect">
                  <a:avLst/>
                </a:prstGeom>
                <a:blipFill rotWithShape="1">
                  <a:blip r:embed="rId14"/>
                  <a:stretch>
                    <a:fillRect r="-182759" b="-7692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/>
                <p:cNvSpPr txBox="1"/>
                <p:nvPr/>
              </p:nvSpPr>
              <p:spPr>
                <a:xfrm>
                  <a:off x="-2246624" y="4351118"/>
                  <a:ext cx="516308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ko-KR" sz="140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ko-KR" sz="1400" b="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/>
                              </a:rPr>
                              <m:t>10</m:t>
                            </m:r>
                          </m:e>
                          <m:sup>
                            <m:r>
                              <a:rPr lang="en-US" altLang="ko-KR" sz="1400" b="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/>
                              </a:rPr>
                              <m:t>0</m:t>
                            </m:r>
                          </m:sup>
                        </m:sSup>
                      </m:oMath>
                    </m:oMathPara>
                  </a14:m>
                  <a:endParaRPr lang="ko-KR" altLang="en-US" sz="1400" dirty="0"/>
                </a:p>
              </p:txBody>
            </p:sp>
          </mc:Choice>
          <mc:Fallback xmlns="">
            <p:sp>
              <p:nvSpPr>
                <p:cNvPr id="44" name="TextBox 4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2246624" y="4351118"/>
                  <a:ext cx="516308" cy="307777"/>
                </a:xfrm>
                <a:prstGeom prst="rect">
                  <a:avLst/>
                </a:prstGeom>
                <a:blipFill rotWithShape="1">
                  <a:blip r:embed="rId26"/>
                  <a:stretch>
                    <a:fillRect r="-156000" b="-7692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/>
                <p:cNvSpPr txBox="1"/>
                <p:nvPr/>
              </p:nvSpPr>
              <p:spPr>
                <a:xfrm>
                  <a:off x="-2246620" y="3691197"/>
                  <a:ext cx="512552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ko-KR" sz="140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ko-KR" sz="1400" b="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/>
                              </a:rPr>
                              <m:t>10</m:t>
                            </m:r>
                          </m:e>
                          <m:sup>
                            <m:r>
                              <a:rPr lang="en-US" altLang="ko-KR" sz="1400" b="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lang="ko-KR" altLang="en-US" sz="1400" dirty="0"/>
                </a:p>
              </p:txBody>
            </p:sp>
          </mc:Choice>
          <mc:Fallback xmlns="">
            <p:sp>
              <p:nvSpPr>
                <p:cNvPr id="45" name="TextBox 4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2246620" y="3691197"/>
                  <a:ext cx="512552" cy="307777"/>
                </a:xfrm>
                <a:prstGeom prst="rect">
                  <a:avLst/>
                </a:prstGeom>
                <a:blipFill rotWithShape="1">
                  <a:blip r:embed="rId27"/>
                  <a:stretch>
                    <a:fillRect r="-152000" b="-7692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/>
                <p:cNvSpPr txBox="1"/>
                <p:nvPr/>
              </p:nvSpPr>
              <p:spPr>
                <a:xfrm>
                  <a:off x="-2259648" y="2978337"/>
                  <a:ext cx="516308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ko-KR" sz="140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ko-KR" sz="1400" b="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/>
                              </a:rPr>
                              <m:t>10</m:t>
                            </m:r>
                          </m:e>
                          <m:sup>
                            <m:r>
                              <a:rPr lang="en-US" altLang="ko-KR" sz="1400" b="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ko-KR" altLang="en-US" sz="1400" dirty="0"/>
                </a:p>
              </p:txBody>
            </p:sp>
          </mc:Choice>
          <mc:Fallback xmlns="">
            <p:sp>
              <p:nvSpPr>
                <p:cNvPr id="46" name="TextBox 4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2259648" y="2978337"/>
                  <a:ext cx="516308" cy="307777"/>
                </a:xfrm>
                <a:prstGeom prst="rect">
                  <a:avLst/>
                </a:prstGeom>
                <a:blipFill rotWithShape="1">
                  <a:blip r:embed="rId28"/>
                  <a:stretch>
                    <a:fillRect r="-162500" b="-7692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/>
                <p:cNvSpPr txBox="1"/>
                <p:nvPr/>
              </p:nvSpPr>
              <p:spPr>
                <a:xfrm>
                  <a:off x="-2275652" y="2350383"/>
                  <a:ext cx="516308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ko-KR" sz="140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ko-KR" sz="1400" b="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/>
                              </a:rPr>
                              <m:t>10</m:t>
                            </m:r>
                          </m:e>
                          <m:sup>
                            <m:r>
                              <a:rPr lang="en-US" altLang="ko-KR" sz="1400" b="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/>
                              </a:rPr>
                              <m:t>3</m:t>
                            </m:r>
                          </m:sup>
                        </m:sSup>
                      </m:oMath>
                    </m:oMathPara>
                  </a14:m>
                  <a:endParaRPr lang="ko-KR" altLang="en-US" sz="1400" dirty="0"/>
                </a:p>
              </p:txBody>
            </p:sp>
          </mc:Choice>
          <mc:Fallback xmlns="">
            <p:sp>
              <p:nvSpPr>
                <p:cNvPr id="47" name="TextBox 4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2275652" y="2350383"/>
                  <a:ext cx="516308" cy="307777"/>
                </a:xfrm>
                <a:prstGeom prst="rect">
                  <a:avLst/>
                </a:prstGeom>
                <a:blipFill rotWithShape="1">
                  <a:blip r:embed="rId29"/>
                  <a:stretch>
                    <a:fillRect r="-166667" b="-84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/>
                <p:cNvSpPr txBox="1"/>
                <p:nvPr/>
              </p:nvSpPr>
              <p:spPr>
                <a:xfrm>
                  <a:off x="-2250471" y="1679242"/>
                  <a:ext cx="516308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ko-KR" sz="140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ko-KR" sz="1400" b="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/>
                              </a:rPr>
                              <m:t>10</m:t>
                            </m:r>
                          </m:e>
                          <m:sup>
                            <m:r>
                              <a:rPr lang="en-US" altLang="ko-KR" sz="1400" b="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/>
                              </a:rPr>
                              <m:t>4</m:t>
                            </m:r>
                          </m:sup>
                        </m:sSup>
                      </m:oMath>
                    </m:oMathPara>
                  </a14:m>
                  <a:endParaRPr lang="ko-KR" altLang="en-US" sz="1400" dirty="0"/>
                </a:p>
              </p:txBody>
            </p:sp>
          </mc:Choice>
          <mc:Fallback xmlns="">
            <p:sp>
              <p:nvSpPr>
                <p:cNvPr id="48" name="TextBox 4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2250471" y="1679242"/>
                  <a:ext cx="516308" cy="307777"/>
                </a:xfrm>
                <a:prstGeom prst="rect">
                  <a:avLst/>
                </a:prstGeom>
                <a:blipFill rotWithShape="1">
                  <a:blip r:embed="rId23"/>
                  <a:stretch>
                    <a:fillRect r="-156000" b="-7692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9" name="그룹 48"/>
          <p:cNvGrpSpPr/>
          <p:nvPr/>
        </p:nvGrpSpPr>
        <p:grpSpPr>
          <a:xfrm>
            <a:off x="4757765" y="1830257"/>
            <a:ext cx="2117753" cy="1974903"/>
            <a:chOff x="-2433156" y="1679242"/>
            <a:chExt cx="7293611" cy="3852553"/>
          </a:xfrm>
        </p:grpSpPr>
        <p:pic>
          <p:nvPicPr>
            <p:cNvPr id="50" name="Picture 3" descr="C:\Users\송우석\Downloads\seouln .png"/>
            <p:cNvPicPr>
              <a:picLocks noChangeAspect="1" noChangeArrowheads="1"/>
            </p:cNvPicPr>
            <p:nvPr/>
          </p:nvPicPr>
          <p:blipFill rotWithShape="1">
            <a:blip r:embed="rId2" cstate="print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82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732" t="8945" r="7766" b="11491"/>
            <a:stretch/>
          </p:blipFill>
          <p:spPr bwMode="auto">
            <a:xfrm>
              <a:off x="-1842757" y="1712973"/>
              <a:ext cx="6557815" cy="35685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1" name="TextBox 50"/>
            <p:cNvSpPr txBox="1"/>
            <p:nvPr/>
          </p:nvSpPr>
          <p:spPr>
            <a:xfrm rot="16200000">
              <a:off x="-2670691" y="3366577"/>
              <a:ext cx="78284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smtClean="0"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빈도</a:t>
              </a:r>
              <a:r>
                <a:rPr lang="ko-KR" altLang="en-US" sz="1400" dirty="0"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수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/>
                <p:cNvSpPr txBox="1"/>
                <p:nvPr/>
              </p:nvSpPr>
              <p:spPr>
                <a:xfrm>
                  <a:off x="2812722" y="5224018"/>
                  <a:ext cx="608663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ko-KR" sz="140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ko-KR" sz="1400" b="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/>
                              </a:rPr>
                              <m:t>10</m:t>
                            </m:r>
                          </m:e>
                          <m:sup>
                            <m:r>
                              <a:rPr lang="en-US" altLang="ko-KR" sz="1400" b="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/>
                              </a:rPr>
                              <m:t>−1</m:t>
                            </m:r>
                          </m:sup>
                        </m:sSup>
                      </m:oMath>
                    </m:oMathPara>
                  </a14:m>
                  <a:endParaRPr lang="ko-KR" altLang="en-US" sz="1400" dirty="0"/>
                </a:p>
              </p:txBody>
            </p:sp>
          </mc:Choice>
          <mc:Fallback xmlns="">
            <p:sp>
              <p:nvSpPr>
                <p:cNvPr id="52" name="TextBox 5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12722" y="5224018"/>
                  <a:ext cx="608663" cy="307777"/>
                </a:xfrm>
                <a:prstGeom prst="rect">
                  <a:avLst/>
                </a:prstGeom>
                <a:blipFill rotWithShape="1">
                  <a:blip r:embed="rId14"/>
                  <a:stretch>
                    <a:fillRect r="-182759" b="-7692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/>
                <p:cNvSpPr txBox="1"/>
                <p:nvPr/>
              </p:nvSpPr>
              <p:spPr>
                <a:xfrm>
                  <a:off x="-447847" y="5224018"/>
                  <a:ext cx="608663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ko-KR" sz="140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ko-KR" sz="1400" b="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/>
                              </a:rPr>
                              <m:t>10</m:t>
                            </m:r>
                          </m:e>
                          <m:sup>
                            <m:r>
                              <a:rPr lang="en-US" altLang="ko-KR" sz="1400" b="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/>
                              </a:rPr>
                              <m:t>−3</m:t>
                            </m:r>
                          </m:sup>
                        </m:sSup>
                      </m:oMath>
                    </m:oMathPara>
                  </a14:m>
                  <a:endParaRPr lang="ko-KR" altLang="en-US" sz="1400" dirty="0"/>
                </a:p>
              </p:txBody>
            </p:sp>
          </mc:Choice>
          <mc:Fallback xmlns="">
            <p:sp>
              <p:nvSpPr>
                <p:cNvPr id="53" name="TextBox 5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447847" y="5224018"/>
                  <a:ext cx="608663" cy="307777"/>
                </a:xfrm>
                <a:prstGeom prst="rect">
                  <a:avLst/>
                </a:prstGeom>
                <a:blipFill rotWithShape="1">
                  <a:blip r:embed="rId30"/>
                  <a:stretch>
                    <a:fillRect r="-182759" b="-7692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Box 53"/>
                <p:cNvSpPr txBox="1"/>
                <p:nvPr/>
              </p:nvSpPr>
              <p:spPr>
                <a:xfrm>
                  <a:off x="4344147" y="5200204"/>
                  <a:ext cx="516308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ko-KR" sz="140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ko-KR" sz="1400" b="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/>
                              </a:rPr>
                              <m:t>10</m:t>
                            </m:r>
                          </m:e>
                          <m:sup>
                            <m:r>
                              <a:rPr lang="en-US" altLang="ko-KR" sz="1400" b="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/>
                              </a:rPr>
                              <m:t>0</m:t>
                            </m:r>
                          </m:sup>
                        </m:sSup>
                      </m:oMath>
                    </m:oMathPara>
                  </a14:m>
                  <a:endParaRPr lang="ko-KR" altLang="en-US" sz="1400" dirty="0"/>
                </a:p>
              </p:txBody>
            </p:sp>
          </mc:Choice>
          <mc:Fallback xmlns="">
            <p:sp>
              <p:nvSpPr>
                <p:cNvPr id="54" name="TextBox 5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44147" y="5200204"/>
                  <a:ext cx="516308" cy="307777"/>
                </a:xfrm>
                <a:prstGeom prst="rect">
                  <a:avLst/>
                </a:prstGeom>
                <a:blipFill rotWithShape="1">
                  <a:blip r:embed="rId24"/>
                  <a:stretch>
                    <a:fillRect r="-156000" b="-7692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Box 54"/>
                <p:cNvSpPr txBox="1"/>
                <p:nvPr/>
              </p:nvSpPr>
              <p:spPr>
                <a:xfrm>
                  <a:off x="-2066476" y="5224018"/>
                  <a:ext cx="608663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ko-KR" sz="140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ko-KR" sz="1400" b="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/>
                              </a:rPr>
                              <m:t>10</m:t>
                            </m:r>
                          </m:e>
                          <m:sup>
                            <m:r>
                              <a:rPr lang="en-US" altLang="ko-KR" sz="1400" b="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/>
                              </a:rPr>
                              <m:t>−4</m:t>
                            </m:r>
                          </m:sup>
                        </m:sSup>
                      </m:oMath>
                    </m:oMathPara>
                  </a14:m>
                  <a:endParaRPr lang="ko-KR" altLang="en-US" sz="1400" dirty="0"/>
                </a:p>
              </p:txBody>
            </p:sp>
          </mc:Choice>
          <mc:Fallback xmlns="">
            <p:sp>
              <p:nvSpPr>
                <p:cNvPr id="55" name="TextBox 5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2066476" y="5224018"/>
                  <a:ext cx="608663" cy="307777"/>
                </a:xfrm>
                <a:prstGeom prst="rect">
                  <a:avLst/>
                </a:prstGeom>
                <a:blipFill rotWithShape="1">
                  <a:blip r:embed="rId17"/>
                  <a:stretch>
                    <a:fillRect r="-182759" b="-7692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TextBox 55"/>
                <p:cNvSpPr txBox="1"/>
                <p:nvPr/>
              </p:nvSpPr>
              <p:spPr>
                <a:xfrm>
                  <a:off x="1120050" y="5223188"/>
                  <a:ext cx="608663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ko-KR" sz="140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ko-KR" sz="1400" b="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/>
                              </a:rPr>
                              <m:t>10</m:t>
                            </m:r>
                          </m:e>
                          <m:sup>
                            <m:r>
                              <a:rPr lang="en-US" altLang="ko-KR" sz="1400" b="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/>
                              </a:rPr>
                              <m:t>−2</m:t>
                            </m:r>
                          </m:sup>
                        </m:sSup>
                      </m:oMath>
                    </m:oMathPara>
                  </a14:m>
                  <a:endParaRPr lang="ko-KR" altLang="en-US" sz="1400" dirty="0"/>
                </a:p>
              </p:txBody>
            </p:sp>
          </mc:Choice>
          <mc:Fallback xmlns="">
            <p:sp>
              <p:nvSpPr>
                <p:cNvPr id="56" name="TextBox 5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0050" y="5223188"/>
                  <a:ext cx="608663" cy="307777"/>
                </a:xfrm>
                <a:prstGeom prst="rect">
                  <a:avLst/>
                </a:prstGeom>
                <a:blipFill rotWithShape="1">
                  <a:blip r:embed="rId25"/>
                  <a:stretch>
                    <a:fillRect r="-182759" b="-7692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/>
                <p:cNvSpPr txBox="1"/>
                <p:nvPr/>
              </p:nvSpPr>
              <p:spPr>
                <a:xfrm>
                  <a:off x="-2327400" y="5020351"/>
                  <a:ext cx="608663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ko-KR" sz="140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ko-KR" sz="1400" b="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/>
                              </a:rPr>
                              <m:t>10</m:t>
                            </m:r>
                          </m:e>
                          <m:sup>
                            <m:r>
                              <a:rPr lang="en-US" altLang="ko-KR" sz="1400" b="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/>
                              </a:rPr>
                              <m:t>−1</m:t>
                            </m:r>
                          </m:sup>
                        </m:sSup>
                      </m:oMath>
                    </m:oMathPara>
                  </a14:m>
                  <a:endParaRPr lang="ko-KR" altLang="en-US" sz="1400" dirty="0"/>
                </a:p>
              </p:txBody>
            </p:sp>
          </mc:Choice>
          <mc:Fallback xmlns="">
            <p:sp>
              <p:nvSpPr>
                <p:cNvPr id="57" name="TextBox 5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2327400" y="5020351"/>
                  <a:ext cx="608663" cy="307777"/>
                </a:xfrm>
                <a:prstGeom prst="rect">
                  <a:avLst/>
                </a:prstGeom>
                <a:blipFill rotWithShape="1">
                  <a:blip r:embed="rId31"/>
                  <a:stretch>
                    <a:fillRect r="-182759" b="-7692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/>
                <p:cNvSpPr txBox="1"/>
                <p:nvPr/>
              </p:nvSpPr>
              <p:spPr>
                <a:xfrm>
                  <a:off x="-2246624" y="4351118"/>
                  <a:ext cx="516308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ko-KR" sz="140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ko-KR" sz="1400" b="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/>
                              </a:rPr>
                              <m:t>10</m:t>
                            </m:r>
                          </m:e>
                          <m:sup>
                            <m:r>
                              <a:rPr lang="en-US" altLang="ko-KR" sz="1400" b="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/>
                              </a:rPr>
                              <m:t>0</m:t>
                            </m:r>
                          </m:sup>
                        </m:sSup>
                      </m:oMath>
                    </m:oMathPara>
                  </a14:m>
                  <a:endParaRPr lang="ko-KR" altLang="en-US" sz="1400" dirty="0"/>
                </a:p>
              </p:txBody>
            </p:sp>
          </mc:Choice>
          <mc:Fallback xmlns="">
            <p:sp>
              <p:nvSpPr>
                <p:cNvPr id="58" name="TextBox 5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2246624" y="4351118"/>
                  <a:ext cx="516308" cy="307777"/>
                </a:xfrm>
                <a:prstGeom prst="rect">
                  <a:avLst/>
                </a:prstGeom>
                <a:blipFill rotWithShape="1">
                  <a:blip r:embed="rId26"/>
                  <a:stretch>
                    <a:fillRect r="-156000" b="-7692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TextBox 58"/>
                <p:cNvSpPr txBox="1"/>
                <p:nvPr/>
              </p:nvSpPr>
              <p:spPr>
                <a:xfrm>
                  <a:off x="-2246620" y="3691197"/>
                  <a:ext cx="512552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ko-KR" sz="140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ko-KR" sz="1400" b="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/>
                              </a:rPr>
                              <m:t>10</m:t>
                            </m:r>
                          </m:e>
                          <m:sup>
                            <m:r>
                              <a:rPr lang="en-US" altLang="ko-KR" sz="1400" b="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lang="ko-KR" altLang="en-US" sz="1400" dirty="0"/>
                </a:p>
              </p:txBody>
            </p:sp>
          </mc:Choice>
          <mc:Fallback xmlns="">
            <p:sp>
              <p:nvSpPr>
                <p:cNvPr id="59" name="TextBox 5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2246620" y="3691197"/>
                  <a:ext cx="512552" cy="307777"/>
                </a:xfrm>
                <a:prstGeom prst="rect">
                  <a:avLst/>
                </a:prstGeom>
                <a:blipFill rotWithShape="1">
                  <a:blip r:embed="rId27"/>
                  <a:stretch>
                    <a:fillRect r="-152000" b="-7692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TextBox 59"/>
                <p:cNvSpPr txBox="1"/>
                <p:nvPr/>
              </p:nvSpPr>
              <p:spPr>
                <a:xfrm>
                  <a:off x="-2259648" y="2978337"/>
                  <a:ext cx="516308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ko-KR" sz="140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ko-KR" sz="1400" b="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/>
                              </a:rPr>
                              <m:t>10</m:t>
                            </m:r>
                          </m:e>
                          <m:sup>
                            <m:r>
                              <a:rPr lang="en-US" altLang="ko-KR" sz="1400" b="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ko-KR" altLang="en-US" sz="1400" dirty="0"/>
                </a:p>
              </p:txBody>
            </p:sp>
          </mc:Choice>
          <mc:Fallback xmlns="">
            <p:sp>
              <p:nvSpPr>
                <p:cNvPr id="60" name="TextBox 5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2259648" y="2978337"/>
                  <a:ext cx="516308" cy="307777"/>
                </a:xfrm>
                <a:prstGeom prst="rect">
                  <a:avLst/>
                </a:prstGeom>
                <a:blipFill rotWithShape="1">
                  <a:blip r:embed="rId11"/>
                  <a:stretch>
                    <a:fillRect r="-166667" b="-7692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TextBox 60"/>
                <p:cNvSpPr txBox="1"/>
                <p:nvPr/>
              </p:nvSpPr>
              <p:spPr>
                <a:xfrm>
                  <a:off x="-2275652" y="2350383"/>
                  <a:ext cx="516308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ko-KR" sz="140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ko-KR" sz="1400" b="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/>
                              </a:rPr>
                              <m:t>10</m:t>
                            </m:r>
                          </m:e>
                          <m:sup>
                            <m:r>
                              <a:rPr lang="en-US" altLang="ko-KR" sz="1400" b="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/>
                              </a:rPr>
                              <m:t>3</m:t>
                            </m:r>
                          </m:sup>
                        </m:sSup>
                      </m:oMath>
                    </m:oMathPara>
                  </a14:m>
                  <a:endParaRPr lang="ko-KR" altLang="en-US" sz="1400" dirty="0"/>
                </a:p>
              </p:txBody>
            </p:sp>
          </mc:Choice>
          <mc:Fallback xmlns="">
            <p:sp>
              <p:nvSpPr>
                <p:cNvPr id="61" name="TextBox 6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2275652" y="2350383"/>
                  <a:ext cx="516308" cy="307777"/>
                </a:xfrm>
                <a:prstGeom prst="rect">
                  <a:avLst/>
                </a:prstGeom>
                <a:blipFill rotWithShape="1">
                  <a:blip r:embed="rId29"/>
                  <a:stretch>
                    <a:fillRect r="-156000" b="-7692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TextBox 61"/>
                <p:cNvSpPr txBox="1"/>
                <p:nvPr/>
              </p:nvSpPr>
              <p:spPr>
                <a:xfrm>
                  <a:off x="-2250471" y="1679242"/>
                  <a:ext cx="516308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ko-KR" sz="140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ko-KR" sz="1400" b="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/>
                              </a:rPr>
                              <m:t>10</m:t>
                            </m:r>
                          </m:e>
                          <m:sup>
                            <m:r>
                              <a:rPr lang="en-US" altLang="ko-KR" sz="1400" b="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/>
                              </a:rPr>
                              <m:t>4</m:t>
                            </m:r>
                          </m:sup>
                        </m:sSup>
                      </m:oMath>
                    </m:oMathPara>
                  </a14:m>
                  <a:endParaRPr lang="ko-KR" altLang="en-US" sz="1400" dirty="0"/>
                </a:p>
              </p:txBody>
            </p:sp>
          </mc:Choice>
          <mc:Fallback xmlns="">
            <p:sp>
              <p:nvSpPr>
                <p:cNvPr id="62" name="TextBox 6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2250471" y="1679242"/>
                  <a:ext cx="516308" cy="307777"/>
                </a:xfrm>
                <a:prstGeom prst="rect">
                  <a:avLst/>
                </a:prstGeom>
                <a:blipFill rotWithShape="1">
                  <a:blip r:embed="rId32"/>
                  <a:stretch>
                    <a:fillRect r="-156000" b="-7692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0852670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4" y="1276525"/>
            <a:ext cx="7748497" cy="4824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ko-KR" altLang="en-US" sz="3200" dirty="0" smtClean="0">
                <a:solidFill>
                  <a:srgbClr val="B97F76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 도로네트워크의 복잡성</a:t>
            </a:r>
            <a:endParaRPr lang="ko-KR" altLang="en-US" sz="3200" dirty="0">
              <a:solidFill>
                <a:srgbClr val="B97F76"/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860032" y="6114262"/>
            <a:ext cx="655272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 smtClean="0">
                <a:solidFill>
                  <a:schemeClr val="bg1">
                    <a:lumMod val="75000"/>
                  </a:schemeClr>
                </a:solidFill>
              </a:rPr>
              <a:t>출처</a:t>
            </a:r>
            <a:r>
              <a:rPr lang="en-US" altLang="ko-KR" sz="900" dirty="0" smtClean="0">
                <a:solidFill>
                  <a:schemeClr val="bg1">
                    <a:lumMod val="75000"/>
                  </a:schemeClr>
                </a:solidFill>
              </a:rPr>
              <a:t>:http</a:t>
            </a:r>
            <a:r>
              <a:rPr lang="en-US" altLang="ko-KR" sz="900" dirty="0">
                <a:solidFill>
                  <a:schemeClr val="bg1">
                    <a:lumMod val="75000"/>
                  </a:schemeClr>
                </a:solidFill>
              </a:rPr>
              <a:t>://www.aitimes.kr/news/articleView.html?idxno=14589</a:t>
            </a:r>
            <a:endParaRPr lang="ko-KR" altLang="en-US" sz="9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1643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제목 1"/>
              <p:cNvSpPr>
                <a:spLocks noGrp="1"/>
              </p:cNvSpPr>
              <p:nvPr>
                <p:ph type="title"/>
              </p:nvPr>
            </p:nvSpPr>
            <p:spPr>
              <a:xfrm>
                <a:off x="-4482705" y="2966607"/>
                <a:ext cx="8229600" cy="1143001"/>
              </a:xfrm>
            </p:spPr>
            <p:txBody>
              <a:bodyPr>
                <a:normAutofit/>
              </a:bodyPr>
              <a:lstStyle/>
              <a:p>
                <a:pPr algn="l"/>
                <a:r>
                  <a:rPr lang="ko-KR" altLang="en-US" sz="3200" dirty="0" err="1" smtClean="0">
                    <a:solidFill>
                      <a:srgbClr val="B97F76"/>
                    </a:solidFill>
                    <a:latin typeface="아리따-돋움(TTF)-Bold" panose="02020603020101020101" pitchFamily="18" charset="-127"/>
                    <a:ea typeface="아리따-돋움(TTF)-Bold" panose="02020603020101020101" pitchFamily="18" charset="-127"/>
                  </a:rPr>
                  <a:t>매개중심성</a:t>
                </a:r>
                <a:r>
                  <a:rPr lang="en-US" altLang="ko-KR" sz="3200" dirty="0" smtClean="0">
                    <a:solidFill>
                      <a:srgbClr val="B97F76"/>
                    </a:solidFill>
                    <a:latin typeface="아리따-돋움(TTF)-Bold" panose="02020603020101020101" pitchFamily="18" charset="-127"/>
                    <a:ea typeface="아리따-돋움(TTF)-Bold" panose="02020603020101020101" pitchFamily="18" charset="-127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3200" i="1" smtClean="0">
                            <a:solidFill>
                              <a:srgbClr val="B97F76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sz="3200" i="1">
                            <a:solidFill>
                              <a:srgbClr val="B97F76"/>
                            </a:solidFill>
                            <a:latin typeface="Cambria Math"/>
                          </a:rPr>
                          <m:t>𝐶</m:t>
                        </m:r>
                      </m:e>
                      <m:sub>
                        <m:r>
                          <a:rPr lang="en-US" altLang="ko-KR" sz="3200" i="1">
                            <a:solidFill>
                              <a:srgbClr val="B97F76"/>
                            </a:solidFill>
                            <a:latin typeface="Cambria Math"/>
                          </a:rPr>
                          <m:t>𝐵</m:t>
                        </m:r>
                      </m:sub>
                    </m:sSub>
                    <m:r>
                      <a:rPr lang="en-US" altLang="ko-KR" sz="3200" i="1">
                        <a:solidFill>
                          <a:srgbClr val="B97F76"/>
                        </a:solidFill>
                        <a:latin typeface="Cambria Math"/>
                      </a:rPr>
                      <m:t>(</m:t>
                    </m:r>
                    <m:r>
                      <a:rPr lang="en-US" altLang="ko-KR" sz="3200" i="1">
                        <a:solidFill>
                          <a:srgbClr val="B97F76"/>
                        </a:solidFill>
                        <a:latin typeface="Cambria Math"/>
                      </a:rPr>
                      <m:t>𝑣</m:t>
                    </m:r>
                    <m:r>
                      <a:rPr lang="en-US" altLang="ko-KR" sz="3200" i="1">
                        <a:solidFill>
                          <a:srgbClr val="B97F76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lang="en-US" altLang="ko-KR" sz="3200" dirty="0" smtClean="0">
                    <a:solidFill>
                      <a:srgbClr val="B97F76"/>
                    </a:solidFill>
                    <a:latin typeface="아리따-돋움(TTF)-Bold" panose="02020603020101020101" pitchFamily="18" charset="-127"/>
                    <a:ea typeface="아리따-돋움(TTF)-Bold" panose="02020603020101020101" pitchFamily="18" charset="-127"/>
                  </a:rPr>
                  <a:t>)</a:t>
                </a:r>
                <a:endParaRPr lang="ko-KR" altLang="en-US" sz="3200" dirty="0">
                  <a:solidFill>
                    <a:srgbClr val="B97F76"/>
                  </a:solidFill>
                  <a:latin typeface="아리따-돋움(TTF)-Bold" panose="02020603020101020101" pitchFamily="18" charset="-127"/>
                  <a:ea typeface="아리따-돋움(TTF)-Bold" panose="02020603020101020101" pitchFamily="18" charset="-127"/>
                </a:endParaRPr>
              </a:p>
            </p:txBody>
          </p:sp>
        </mc:Choice>
        <mc:Fallback xmlns="">
          <p:sp>
            <p:nvSpPr>
              <p:cNvPr id="2" name="제목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-4482705" y="2966607"/>
                <a:ext cx="8229600" cy="1143000"/>
              </a:xfrm>
              <a:blipFill rotWithShape="1">
                <a:blip r:embed="rId3"/>
                <a:stretch>
                  <a:fillRect l="-19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85515" y="1507155"/>
                <a:ext cx="8229600" cy="4525963"/>
              </a:xfrm>
            </p:spPr>
            <p:txBody>
              <a:bodyPr>
                <a:normAutofit fontScale="55000" lnSpcReduction="20000"/>
              </a:bodyPr>
              <a:lstStyle/>
              <a:p>
                <a:pPr marL="0" indent="0">
                  <a:lnSpc>
                    <a:spcPct val="160000"/>
                  </a:lnSpc>
                  <a:buNone/>
                </a:pPr>
                <a:r>
                  <a:rPr lang="ko-KR" altLang="en-US" sz="3100" dirty="0" smtClean="0">
                    <a:latin typeface="아리따-돋움(TTF)-SemiBold" panose="02020603020101020101" pitchFamily="18" charset="-127"/>
                    <a:ea typeface="아리따-돋움(TTF)-SemiBold" panose="02020603020101020101" pitchFamily="18" charset="-127"/>
                  </a:rPr>
                  <a:t>  어떤 </a:t>
                </a:r>
                <a:r>
                  <a:rPr lang="ko-KR" altLang="en-US" sz="3100" dirty="0" err="1" smtClean="0">
                    <a:latin typeface="아리따-돋움(TTF)-SemiBold" panose="02020603020101020101" pitchFamily="18" charset="-127"/>
                    <a:ea typeface="아리따-돋움(TTF)-SemiBold" panose="02020603020101020101" pitchFamily="18" charset="-127"/>
                  </a:rPr>
                  <a:t>노드</a:t>
                </a:r>
                <a:r>
                  <a:rPr lang="ko-KR" altLang="en-US" sz="3100" dirty="0" err="1">
                    <a:latin typeface="아리따-돋움(TTF)-SemiBold" panose="02020603020101020101" pitchFamily="18" charset="-127"/>
                    <a:ea typeface="아리따-돋움(TTF)-SemiBold" panose="02020603020101020101" pitchFamily="18" charset="-127"/>
                  </a:rPr>
                  <a:t>에서</a:t>
                </a:r>
                <a:r>
                  <a:rPr lang="ko-KR" altLang="en-US" sz="3100" dirty="0" smtClean="0">
                    <a:latin typeface="아리따-돋움(TTF)-SemiBold" panose="02020603020101020101" pitchFamily="18" charset="-127"/>
                    <a:ea typeface="아리따-돋움(TTF)-SemiBold" panose="02020603020101020101" pitchFamily="18" charset="-127"/>
                  </a:rPr>
                  <a:t> </a:t>
                </a:r>
                <a:r>
                  <a:rPr lang="ko-KR" altLang="en-US" sz="3100" dirty="0">
                    <a:latin typeface="아리따-돋움(TTF)-SemiBold" panose="02020603020101020101" pitchFamily="18" charset="-127"/>
                    <a:ea typeface="아리따-돋움(TTF)-SemiBold" panose="02020603020101020101" pitchFamily="18" charset="-127"/>
                  </a:rPr>
                  <a:t>다른 </a:t>
                </a:r>
                <a:r>
                  <a:rPr lang="ko-KR" altLang="en-US" sz="3100" dirty="0" err="1">
                    <a:latin typeface="아리따-돋움(TTF)-SemiBold" panose="02020603020101020101" pitchFamily="18" charset="-127"/>
                    <a:ea typeface="아리따-돋움(TTF)-SemiBold" panose="02020603020101020101" pitchFamily="18" charset="-127"/>
                  </a:rPr>
                  <a:t>노드로</a:t>
                </a:r>
                <a:r>
                  <a:rPr lang="ko-KR" altLang="en-US" sz="3100" dirty="0">
                    <a:latin typeface="아리따-돋움(TTF)-SemiBold" panose="02020603020101020101" pitchFamily="18" charset="-127"/>
                    <a:ea typeface="아리따-돋움(TTF)-SemiBold" panose="02020603020101020101" pitchFamily="18" charset="-127"/>
                  </a:rPr>
                  <a:t> 가는 최단 경로들 중에서 특정 </a:t>
                </a:r>
                <a:r>
                  <a:rPr lang="ko-KR" altLang="en-US" sz="3100" dirty="0" err="1">
                    <a:latin typeface="아리따-돋움(TTF)-SemiBold" panose="02020603020101020101" pitchFamily="18" charset="-127"/>
                    <a:ea typeface="아리따-돋움(TTF)-SemiBold" panose="02020603020101020101" pitchFamily="18" charset="-127"/>
                  </a:rPr>
                  <a:t>노드를</a:t>
                </a:r>
                <a:r>
                  <a:rPr lang="ko-KR" altLang="en-US" sz="3100" dirty="0">
                    <a:latin typeface="아리따-돋움(TTF)-SemiBold" panose="02020603020101020101" pitchFamily="18" charset="-127"/>
                    <a:ea typeface="아리따-돋움(TTF)-SemiBold" panose="02020603020101020101" pitchFamily="18" charset="-127"/>
                  </a:rPr>
                  <a:t> 지나가는 </a:t>
                </a:r>
                <a:r>
                  <a:rPr lang="ko-KR" altLang="en-US" sz="3100" dirty="0" smtClean="0">
                    <a:latin typeface="아리따-돋움(TTF)-SemiBold" panose="02020603020101020101" pitchFamily="18" charset="-127"/>
                    <a:ea typeface="아리따-돋움(TTF)-SemiBold" panose="02020603020101020101" pitchFamily="18" charset="-127"/>
                  </a:rPr>
                  <a:t>횟수 결정</a:t>
                </a:r>
                <a:endParaRPr lang="en-US" altLang="ko-KR" sz="3100" i="1" dirty="0" smtClean="0"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endParaRPr>
              </a:p>
              <a:p>
                <a:pPr>
                  <a:lnSpc>
                    <a:spcPct val="170000"/>
                  </a:lnSpc>
                </a:pPr>
                <a:endParaRPr lang="en-US" altLang="ko-KR" sz="2600" i="1" dirty="0" smtClean="0">
                  <a:latin typeface="Cambria Math"/>
                </a:endParaRPr>
              </a:p>
              <a:p>
                <a:pPr>
                  <a:lnSpc>
                    <a:spcPct val="170000"/>
                  </a:lnSpc>
                </a:pPr>
                <a:endParaRPr lang="en-US" altLang="ko-KR" sz="2400" i="1" dirty="0" smtClean="0">
                  <a:latin typeface="Cambria Math"/>
                </a:endParaRPr>
              </a:p>
              <a:p>
                <a:pPr marL="0" indent="0">
                  <a:lnSpc>
                    <a:spcPct val="170000"/>
                  </a:lnSpc>
                  <a:buNone/>
                </a:pPr>
                <a:r>
                  <a:rPr lang="en-US" altLang="ko-KR" sz="2900" dirty="0"/>
                  <a:t> </a:t>
                </a:r>
                <a:r>
                  <a:rPr lang="en-US" altLang="ko-KR" sz="2900" dirty="0" smtClean="0"/>
                  <a:t>     </a:t>
                </a:r>
              </a:p>
              <a:p>
                <a:pPr marL="0" indent="0">
                  <a:lnSpc>
                    <a:spcPct val="170000"/>
                  </a:lnSpc>
                  <a:buNone/>
                </a:pPr>
                <a:r>
                  <a:rPr lang="en-US" altLang="ko-KR" sz="3600" dirty="0" smtClean="0"/>
                  <a:t>	</a:t>
                </a:r>
                <a:r>
                  <a:rPr lang="en-US" altLang="ko-KR" sz="1400" dirty="0" smtClean="0">
                    <a:latin typeface="아리따-돋움(TTF)-SemiBold" panose="02020603020101020101" pitchFamily="18" charset="-127"/>
                    <a:ea typeface="아리따-돋움(TTF)-SemiBold" panose="02020603020101020101" pitchFamily="18" charset="-127"/>
                  </a:rPr>
                  <a:t>   </a:t>
                </a:r>
                <a:r>
                  <a:rPr lang="en-US" altLang="ko-KR" sz="1400" dirty="0">
                    <a:latin typeface="아리따-돋움(TTF)-SemiBold" panose="02020603020101020101" pitchFamily="18" charset="-127"/>
                    <a:ea typeface="아리따-돋움(TTF)-SemiBold" panose="02020603020101020101" pitchFamily="18" charset="-127"/>
                  </a:rPr>
                  <a:t> </a:t>
                </a:r>
                <a:r>
                  <a:rPr lang="en-US" altLang="ko-KR" sz="1400" dirty="0" smtClean="0">
                    <a:latin typeface="아리따-돋움(TTF)-SemiBold" panose="02020603020101020101" pitchFamily="18" charset="-127"/>
                    <a:ea typeface="아리따-돋움(TTF)-SemiBold" panose="02020603020101020101" pitchFamily="18" charset="-127"/>
                  </a:rPr>
                  <a:t>      </a:t>
                </a:r>
                <a:r>
                  <a:rPr lang="en-US" altLang="ko-KR" sz="1400" dirty="0">
                    <a:latin typeface="아리따-돋움(TTF)-SemiBold" panose="02020603020101020101" pitchFamily="18" charset="-127"/>
                    <a:ea typeface="아리따-돋움(TTF)-SemiBold" panose="02020603020101020101" pitchFamily="18" charset="-127"/>
                  </a:rPr>
                  <a:t>	</a:t>
                </a:r>
                <a:r>
                  <a:rPr lang="en-US" altLang="ko-KR" sz="1400" dirty="0" smtClean="0">
                    <a:latin typeface="아리따-돋움(TTF)-SemiBold" panose="02020603020101020101" pitchFamily="18" charset="-127"/>
                    <a:ea typeface="아리따-돋움(TTF)-SemiBold" panose="02020603020101020101" pitchFamily="18" charset="-127"/>
                  </a:rPr>
                  <a:t> </a:t>
                </a:r>
                <a:r>
                  <a:rPr lang="en-US" altLang="ko-KR" sz="1900" dirty="0" smtClean="0">
                    <a:latin typeface="아리따-돋움(TTF)-SemiBold" panose="02020603020101020101" pitchFamily="18" charset="-127"/>
                    <a:ea typeface="아리따-돋움(TTF)-SemiBold" panose="02020603020101020101" pitchFamily="18" charset="-127"/>
                  </a:rPr>
                  <a:t>			 </a:t>
                </a:r>
                <a:r>
                  <a:rPr lang="en-US" altLang="ko-KR" sz="1900" dirty="0">
                    <a:latin typeface="아리따-돋움(TTF)-SemiBold" panose="02020603020101020101" pitchFamily="18" charset="-127"/>
                    <a:ea typeface="아리따-돋움(TTF)-SemiBold" panose="02020603020101020101" pitchFamily="18" charset="-127"/>
                  </a:rPr>
                  <a:t>	</a:t>
                </a:r>
                <a:r>
                  <a:rPr lang="en-US" altLang="ko-KR" sz="1900" dirty="0" smtClean="0">
                    <a:latin typeface="아리따-돋움(TTF)-SemiBold" panose="02020603020101020101" pitchFamily="18" charset="-127"/>
                    <a:ea typeface="아리따-돋움(TTF)-SemiBold" panose="02020603020101020101" pitchFamily="18" charset="-127"/>
                  </a:rPr>
                  <a:t>		                         	</a:t>
                </a:r>
                <a14:m>
                  <m:oMath xmlns:m="http://schemas.openxmlformats.org/officeDocument/2006/math">
                    <m:r>
                      <a:rPr lang="en-US" altLang="ko-KR" sz="2200" b="0" i="0" smtClean="0">
                        <a:latin typeface="Cambria Math"/>
                      </a:rPr>
                      <m:t> </m:t>
                    </m:r>
                  </m:oMath>
                </a14:m>
                <a:r>
                  <a:rPr lang="en-US" altLang="ko-KR" dirty="0" smtClean="0"/>
                  <a:t>		</a:t>
                </a:r>
              </a:p>
              <a:p>
                <a:pPr marL="0" indent="0">
                  <a:buNone/>
                </a:pPr>
                <a:endParaRPr lang="en-US" altLang="ko-KR" dirty="0"/>
              </a:p>
              <a:p>
                <a:pPr marL="0" indent="0">
                  <a:buNone/>
                </a:pPr>
                <a:endParaRPr lang="en-US" altLang="ko-KR" dirty="0" smtClean="0"/>
              </a:p>
              <a:p>
                <a:pPr marL="0" indent="0">
                  <a:buNone/>
                </a:pPr>
                <a:endParaRPr lang="en-US" altLang="ko-KR" dirty="0"/>
              </a:p>
              <a:p>
                <a:pPr marL="0" indent="0">
                  <a:buNone/>
                </a:pPr>
                <a:r>
                  <a:rPr lang="en-US" altLang="ko-KR" dirty="0" smtClean="0"/>
                  <a:t>   				  	</a:t>
                </a:r>
                <a:endParaRPr lang="ko-KR" altLang="en-US" sz="2800" dirty="0">
                  <a:solidFill>
                    <a:srgbClr val="C87F76"/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endParaRPr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5515" y="1507155"/>
                <a:ext cx="8229600" cy="4525963"/>
              </a:xfr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01" b="1"/>
          <a:stretch/>
        </p:blipFill>
        <p:spPr bwMode="auto">
          <a:xfrm>
            <a:off x="-3708920" y="3869854"/>
            <a:ext cx="3170237" cy="10269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28" t="31615" r="43873" b="58384"/>
          <a:stretch/>
        </p:blipFill>
        <p:spPr bwMode="auto">
          <a:xfrm>
            <a:off x="-1836712" y="2380121"/>
            <a:ext cx="517875" cy="380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641075" y="2310521"/>
            <a:ext cx="2162772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700" dirty="0" err="1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매개중심성이</a:t>
            </a:r>
            <a:r>
              <a:rPr lang="ko-KR" altLang="en-US" sz="1700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 높은 곳 </a:t>
            </a:r>
            <a:endParaRPr lang="ko-KR" altLang="en-US" sz="1700" dirty="0"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0476656" y="4653137"/>
                <a:ext cx="72008" cy="44996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</a:rPr>
                          <m:t>𝐶</m:t>
                        </m:r>
                      </m:e>
                      <m:sub>
                        <m:r>
                          <a:rPr lang="en-US" altLang="ko-KR" i="1">
                            <a:latin typeface="Cambria Math"/>
                          </a:rPr>
                          <m:t>𝐵</m:t>
                        </m:r>
                      </m:sub>
                    </m:sSub>
                    <m:d>
                      <m:dPr>
                        <m:ctrlPr>
                          <a:rPr lang="en-US" altLang="ko-KR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/>
                          </a:rPr>
                          <m:t>3</m:t>
                        </m:r>
                      </m:e>
                    </m:d>
                    <m:r>
                      <a:rPr lang="en-US" altLang="ko-KR" i="1">
                        <a:latin typeface="Cambria Math"/>
                      </a:rPr>
                      <m:t>=2⋅</m:t>
                    </m:r>
                    <m:f>
                      <m:fPr>
                        <m:ctrlPr>
                          <a:rPr lang="en-US" altLang="ko-KR" i="1">
                            <a:latin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ko-KR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altLang="ko-KR" i="1">
                                <a:latin typeface="Cambria Math"/>
                              </a:rPr>
                              <m:t>σ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/>
                              </a:rPr>
                              <m:t>15</m:t>
                            </m:r>
                          </m:sub>
                        </m:sSub>
                        <m:r>
                          <a:rPr lang="en-US" altLang="ko-KR" i="1">
                            <a:latin typeface="Cambria Math"/>
                          </a:rPr>
                          <m:t>(3)</m:t>
                        </m:r>
                      </m:num>
                      <m:den>
                        <m:sSub>
                          <m:sSubPr>
                            <m:ctrlPr>
                              <a:rPr lang="en-US" altLang="ko-KR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altLang="ko-KR" i="1">
                                <a:latin typeface="Cambria Math"/>
                              </a:rPr>
                              <m:t>σ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/>
                              </a:rPr>
                              <m:t>15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altLang="ko-KR" dirty="0"/>
                  <a:t>+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/>
                      </a:rPr>
                      <m:t>2⋅</m:t>
                    </m:r>
                    <m:f>
                      <m:fPr>
                        <m:ctrlPr>
                          <a:rPr lang="en-US" altLang="ko-KR" i="1">
                            <a:latin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ko-KR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altLang="ko-KR" i="1">
                                <a:latin typeface="Cambria Math"/>
                              </a:rPr>
                              <m:t>σ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/>
                              </a:rPr>
                              <m:t>25</m:t>
                            </m:r>
                          </m:sub>
                        </m:sSub>
                        <m:d>
                          <m:dPr>
                            <m:ctrlPr>
                              <a:rPr lang="en-US" altLang="ko-KR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latin typeface="Cambria Math"/>
                              </a:rPr>
                              <m:t>3</m:t>
                            </m:r>
                          </m:e>
                        </m:d>
                      </m:num>
                      <m:den>
                        <m:sSub>
                          <m:sSubPr>
                            <m:ctrlPr>
                              <a:rPr lang="en-US" altLang="ko-KR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altLang="ko-KR" i="1">
                                <a:latin typeface="Cambria Math"/>
                              </a:rPr>
                              <m:t>σ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/>
                              </a:rPr>
                              <m:t>25</m:t>
                            </m:r>
                          </m:sub>
                        </m:sSub>
                      </m:den>
                    </m:f>
                    <m:r>
                      <a:rPr lang="en-US" altLang="ko-KR">
                        <a:latin typeface="Cambria Math"/>
                      </a:rPr>
                      <m:t>=2</m:t>
                    </m:r>
                    <m:r>
                      <a:rPr lang="en-US" altLang="ko-KR" i="1">
                        <a:latin typeface="Cambria Math"/>
                      </a:rPr>
                      <m:t>⋅</m:t>
                    </m:r>
                    <m:f>
                      <m:fPr>
                        <m:ctrlPr>
                          <a:rPr lang="en-US" altLang="ko-KR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altLang="ko-KR" i="1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altLang="ko-KR" i="1">
                            <a:latin typeface="Cambria Math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ko-KR" dirty="0"/>
                  <a:t>+</a:t>
                </a:r>
                <a14:m>
                  <m:oMath xmlns:m="http://schemas.openxmlformats.org/officeDocument/2006/math">
                    <m:r>
                      <a:rPr lang="en-US" altLang="ko-KR" dirty="0">
                        <a:latin typeface="Cambria Math"/>
                      </a:rPr>
                      <m:t>2</m:t>
                    </m:r>
                    <m:r>
                      <a:rPr lang="en-US" altLang="ko-KR" i="1">
                        <a:latin typeface="Cambria Math"/>
                      </a:rPr>
                      <m:t>⋅</m:t>
                    </m:r>
                    <m:f>
                      <m:fPr>
                        <m:ctrlPr>
                          <a:rPr lang="en-US" altLang="ko-KR" i="1" dirty="0">
                            <a:latin typeface="Cambria Math"/>
                          </a:rPr>
                        </m:ctrlPr>
                      </m:fPr>
                      <m:num>
                        <m:r>
                          <a:rPr lang="en-US" altLang="ko-KR" i="1" dirty="0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altLang="ko-KR" i="1" dirty="0">
                            <a:latin typeface="Cambria Math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ko-KR" dirty="0"/>
                  <a:t>=2</a:t>
                </a:r>
              </a:p>
              <a:p>
                <a:endParaRPr lang="ko-KR" alt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76656" y="4653136"/>
                <a:ext cx="72008" cy="4499693"/>
              </a:xfrm>
              <a:prstGeom prst="rect">
                <a:avLst/>
              </a:prstGeom>
              <a:blipFill rotWithShape="1">
                <a:blip r:embed="rId8"/>
                <a:stretch>
                  <a:fillRect l="-163636" r="-12181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오른쪽 화살표 10"/>
          <p:cNvSpPr/>
          <p:nvPr/>
        </p:nvSpPr>
        <p:spPr>
          <a:xfrm>
            <a:off x="4067945" y="2312272"/>
            <a:ext cx="1070360" cy="369332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557401" y="2266105"/>
            <a:ext cx="31683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rgbClr val="C87F76"/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교통중심지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1707505" y="3504680"/>
                <a:ext cx="1080120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050" b="0" i="1" smtClean="0">
                          <a:latin typeface="Cambria Math"/>
                        </a:rPr>
                        <m:t>   </m:t>
                      </m:r>
                      <m:r>
                        <a:rPr lang="en-US" altLang="ko-KR" sz="1050" b="0" i="1" smtClean="0">
                          <a:latin typeface="Cambria Math"/>
                        </a:rPr>
                        <m:t>𝑠</m:t>
                      </m:r>
                      <m:r>
                        <a:rPr lang="en-US" altLang="ko-KR" sz="1050">
                          <a:latin typeface="Cambria Math"/>
                        </a:rPr>
                        <m:t>≠</m:t>
                      </m:r>
                      <m:r>
                        <a:rPr lang="en-US" altLang="ko-KR" sz="1050" b="0" i="1" smtClean="0">
                          <a:latin typeface="Cambria Math"/>
                        </a:rPr>
                        <m:t>𝑡</m:t>
                      </m:r>
                      <m:r>
                        <a:rPr lang="en-US" altLang="ko-KR" sz="1050">
                          <a:latin typeface="Cambria Math"/>
                        </a:rPr>
                        <m:t>≠</m:t>
                      </m:r>
                      <m:r>
                        <a:rPr lang="en-US" altLang="ko-KR" sz="1050" b="0" i="1" smtClean="0">
                          <a:latin typeface="Cambria Math"/>
                        </a:rPr>
                        <m:t>𝑣</m:t>
                      </m:r>
                    </m:oMath>
                  </m:oMathPara>
                </a14:m>
                <a:endParaRPr lang="ko-KR" altLang="en-US" sz="105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7505" y="3504680"/>
                <a:ext cx="1080120" cy="253916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3714534" y="3105228"/>
                <a:ext cx="436073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i="1" smtClean="0">
                            <a:latin typeface="Cambria Math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ko-KR" sz="1200" i="1">
                            <a:latin typeface="Cambria Math"/>
                          </a:rPr>
                          <m:t>σ</m:t>
                        </m:r>
                      </m:e>
                      <m:sub>
                        <m:r>
                          <a:rPr lang="en-US" altLang="ko-KR" sz="1200" i="1">
                            <a:latin typeface="Cambria Math"/>
                          </a:rPr>
                          <m:t>𝑠𝑡</m:t>
                        </m:r>
                      </m:sub>
                    </m:sSub>
                    <m:r>
                      <a:rPr lang="en-US" altLang="ko-KR" sz="1200" b="0" i="1" smtClean="0">
                        <a:latin typeface="Cambria Math"/>
                      </a:rPr>
                      <m:t> </m:t>
                    </m:r>
                  </m:oMath>
                </a14:m>
                <a:r>
                  <a:rPr lang="en-US" altLang="ko-KR" sz="1200" dirty="0" smtClean="0">
                    <a:latin typeface="아리따-돋움(TTF)-SemiBold" panose="02020603020101020101" pitchFamily="18" charset="-127"/>
                    <a:ea typeface="아리따-돋움(TTF)-SemiBold" panose="02020603020101020101" pitchFamily="18" charset="-127"/>
                  </a:rPr>
                  <a:t>: </a:t>
                </a:r>
                <a14:m>
                  <m:oMath xmlns:m="http://schemas.openxmlformats.org/officeDocument/2006/math">
                    <m:r>
                      <a:rPr lang="en-US" altLang="ko-KR" sz="1200" b="0" i="1" smtClean="0">
                        <a:latin typeface="Cambria Math"/>
                      </a:rPr>
                      <m:t>𝑠</m:t>
                    </m:r>
                    <m:r>
                      <a:rPr lang="en-US" altLang="ko-KR" sz="1200" b="0" i="1" smtClean="0">
                        <a:latin typeface="Cambria Math"/>
                      </a:rPr>
                      <m:t> </m:t>
                    </m:r>
                  </m:oMath>
                </a14:m>
                <a:r>
                  <a:rPr lang="ko-KR" altLang="en-US" sz="1200" dirty="0" smtClean="0">
                    <a:latin typeface="아리따-돋움(TTF)-SemiBold" panose="02020603020101020101" pitchFamily="18" charset="-127"/>
                    <a:ea typeface="아리따-돋움(TTF)-SemiBold" panose="02020603020101020101" pitchFamily="18" charset="-127"/>
                  </a:rPr>
                  <a:t>에서 </a:t>
                </a:r>
                <a14:m>
                  <m:oMath xmlns:m="http://schemas.openxmlformats.org/officeDocument/2006/math">
                    <m:r>
                      <a:rPr lang="en-US" altLang="ko-KR" sz="1200" b="0" i="1" smtClean="0">
                        <a:latin typeface="Cambria Math"/>
                        <a:ea typeface="아리따-돋움(TTF)-SemiBold" panose="02020603020101020101" pitchFamily="18" charset="-127"/>
                      </a:rPr>
                      <m:t>𝑡</m:t>
                    </m:r>
                  </m:oMath>
                </a14:m>
                <a:r>
                  <a:rPr lang="ko-KR" altLang="en-US" sz="1200" dirty="0" smtClean="0">
                    <a:latin typeface="아리따-돋움(TTF)-SemiBold" panose="02020603020101020101" pitchFamily="18" charset="-127"/>
                    <a:ea typeface="아리따-돋움(TTF)-SemiBold" panose="02020603020101020101" pitchFamily="18" charset="-127"/>
                  </a:rPr>
                  <a:t>로 가는 가장 짧은 경로의 수 </a:t>
                </a:r>
                <a:endParaRPr lang="ko-KR" altLang="en-US" sz="1200" dirty="0"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4530" y="3105226"/>
                <a:ext cx="4360733" cy="280526"/>
              </a:xfrm>
              <a:prstGeom prst="rect">
                <a:avLst/>
              </a:prstGeom>
              <a:blipFill rotWithShape="1">
                <a:blip r:embed="rId11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9886733" y="3647111"/>
                <a:ext cx="2736304" cy="6515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ko-KR" i="1">
                            <a:latin typeface="Cambria Math"/>
                          </a:rPr>
                          <m:t>σ</m:t>
                        </m:r>
                      </m:e>
                      <m:sub>
                        <m:r>
                          <a:rPr lang="en-US" altLang="ko-KR" i="1">
                            <a:latin typeface="Cambria Math"/>
                          </a:rPr>
                          <m:t>𝑠𝑡</m:t>
                        </m:r>
                      </m:sub>
                    </m:sSub>
                    <m:r>
                      <a:rPr lang="en-US" altLang="ko-KR" b="0" i="1" smtClean="0">
                        <a:latin typeface="Cambria Math"/>
                      </a:rPr>
                      <m:t> </m:t>
                    </m:r>
                  </m:oMath>
                </a14:m>
                <a:r>
                  <a:rPr lang="en-US" altLang="ko-KR" dirty="0" smtClean="0"/>
                  <a:t>: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/>
                      </a:rPr>
                      <m:t>𝑠</m:t>
                    </m:r>
                    <m:r>
                      <a:rPr lang="ko-KR" altLang="en-US" b="0" i="1" smtClean="0">
                        <a:latin typeface="Cambria Math"/>
                      </a:rPr>
                      <m:t>에서</m:t>
                    </m:r>
                    <m:r>
                      <a:rPr lang="en-US" altLang="ko-KR" b="0" i="1" smtClean="0">
                        <a:latin typeface="Cambria Math"/>
                      </a:rPr>
                      <m:t> </m:t>
                    </m:r>
                    <m:r>
                      <a:rPr lang="en-US" altLang="ko-KR" b="0" i="1" smtClean="0">
                        <a:latin typeface="Cambria Math"/>
                      </a:rPr>
                      <m:t>𝑡</m:t>
                    </m:r>
                    <m:r>
                      <a:rPr lang="ko-KR" altLang="en-US" b="0" i="1" smtClean="0">
                        <a:latin typeface="Cambria Math"/>
                      </a:rPr>
                      <m:t>로</m:t>
                    </m:r>
                    <m:r>
                      <a:rPr lang="en-US" altLang="ko-KR" b="0" i="1" smtClean="0">
                        <a:latin typeface="Cambria Math"/>
                      </a:rPr>
                      <m:t> </m:t>
                    </m:r>
                    <m:r>
                      <a:rPr lang="ko-KR" altLang="en-US" b="0" i="1" smtClean="0">
                        <a:latin typeface="Cambria Math"/>
                      </a:rPr>
                      <m:t>가는</m:t>
                    </m:r>
                    <m:r>
                      <a:rPr lang="en-US" altLang="ko-KR" b="0" i="1" smtClean="0">
                        <a:latin typeface="Cambria Math"/>
                      </a:rPr>
                      <m:t> </m:t>
                    </m:r>
                    <m:r>
                      <a:rPr lang="ko-KR" altLang="en-US" b="0" i="1" smtClean="0">
                        <a:latin typeface="Cambria Math"/>
                      </a:rPr>
                      <m:t>가장</m:t>
                    </m:r>
                    <m:r>
                      <a:rPr lang="en-US" altLang="ko-KR" b="0" i="1" smtClean="0">
                        <a:latin typeface="Cambria Math"/>
                      </a:rPr>
                      <m:t> </m:t>
                    </m:r>
                    <m:r>
                      <a:rPr lang="ko-KR" altLang="en-US" b="0" i="1" smtClean="0">
                        <a:latin typeface="Cambria Math"/>
                      </a:rPr>
                      <m:t>짧은</m:t>
                    </m:r>
                    <m:r>
                      <a:rPr lang="en-US" altLang="ko-KR" b="0" i="1" smtClean="0">
                        <a:latin typeface="Cambria Math"/>
                      </a:rPr>
                      <m:t> </m:t>
                    </m:r>
                    <m:r>
                      <a:rPr lang="ko-KR" altLang="en-US" b="0" i="1" smtClean="0">
                        <a:latin typeface="Cambria Math"/>
                      </a:rPr>
                      <m:t>경로의</m:t>
                    </m:r>
                    <m:r>
                      <a:rPr lang="en-US" altLang="ko-KR" b="0" i="1" smtClean="0">
                        <a:latin typeface="Cambria Math"/>
                      </a:rPr>
                      <m:t> </m:t>
                    </m:r>
                    <m:r>
                      <a:rPr lang="ko-KR" altLang="en-US" b="0" i="1" smtClean="0">
                        <a:latin typeface="Cambria Math"/>
                      </a:rPr>
                      <m:t>수</m:t>
                    </m:r>
                    <m:r>
                      <a:rPr lang="en-US" altLang="ko-KR" b="0" i="1" smtClean="0">
                        <a:latin typeface="Cambria Math"/>
                      </a:rPr>
                      <m:t> </m:t>
                    </m:r>
                  </m:oMath>
                </a14:m>
                <a:r>
                  <a:rPr lang="en-US" altLang="ko-KR" dirty="0" smtClean="0"/>
                  <a:t> 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86733" y="3647109"/>
                <a:ext cx="2736304" cy="651525"/>
              </a:xfrm>
              <a:prstGeom prst="rect">
                <a:avLst/>
              </a:prstGeom>
              <a:blipFill rotWithShape="1">
                <a:blip r:embed="rId12"/>
                <a:stretch>
                  <a:fillRect t="-4673" r="-34298" b="-373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/>
              <p:cNvSpPr txBox="1"/>
              <p:nvPr/>
            </p:nvSpPr>
            <p:spPr>
              <a:xfrm>
                <a:off x="3700399" y="3493140"/>
                <a:ext cx="436073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i="1" smtClean="0">
                            <a:latin typeface="Cambria Math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ko-KR" sz="1200" i="1">
                            <a:latin typeface="Cambria Math"/>
                          </a:rPr>
                          <m:t>σ</m:t>
                        </m:r>
                      </m:e>
                      <m:sub>
                        <m:r>
                          <a:rPr lang="en-US" altLang="ko-KR" sz="1200" i="1">
                            <a:latin typeface="Cambria Math"/>
                          </a:rPr>
                          <m:t>𝑠𝑡</m:t>
                        </m:r>
                      </m:sub>
                    </m:sSub>
                    <m:r>
                      <a:rPr lang="en-US" altLang="ko-KR" sz="1200" b="0" i="1" smtClean="0">
                        <a:latin typeface="Cambria Math"/>
                      </a:rPr>
                      <m:t>(</m:t>
                    </m:r>
                    <m:r>
                      <a:rPr lang="en-US" altLang="ko-KR" sz="1200" b="0" i="1" smtClean="0">
                        <a:latin typeface="Cambria Math"/>
                      </a:rPr>
                      <m:t>𝑣</m:t>
                    </m:r>
                    <m:r>
                      <a:rPr lang="en-US" altLang="ko-KR" sz="1200" b="0" i="1" smtClean="0">
                        <a:latin typeface="Cambria Math"/>
                      </a:rPr>
                      <m:t>) </m:t>
                    </m:r>
                  </m:oMath>
                </a14:m>
                <a:r>
                  <a:rPr lang="en-US" altLang="ko-KR" sz="1200" dirty="0" smtClean="0">
                    <a:latin typeface="아리따-돋움(TTF)-SemiBold" panose="02020603020101020101" pitchFamily="18" charset="-127"/>
                    <a:ea typeface="아리따-돋움(TTF)-SemiBold" panose="02020603020101020101" pitchFamily="18" charset="-127"/>
                  </a:rPr>
                  <a:t>: </a:t>
                </a:r>
                <a14:m>
                  <m:oMath xmlns:m="http://schemas.openxmlformats.org/officeDocument/2006/math">
                    <m:r>
                      <a:rPr lang="en-US" altLang="ko-KR" sz="1200" b="0" i="1" smtClean="0">
                        <a:latin typeface="Cambria Math"/>
                      </a:rPr>
                      <m:t>𝑠</m:t>
                    </m:r>
                    <m:r>
                      <a:rPr lang="en-US" altLang="ko-KR" sz="1200" b="0" i="1" smtClean="0">
                        <a:latin typeface="Cambria Math"/>
                      </a:rPr>
                      <m:t> </m:t>
                    </m:r>
                  </m:oMath>
                </a14:m>
                <a:r>
                  <a:rPr lang="ko-KR" altLang="en-US" sz="1200" dirty="0" smtClean="0">
                    <a:latin typeface="아리따-돋움(TTF)-SemiBold" panose="02020603020101020101" pitchFamily="18" charset="-127"/>
                    <a:ea typeface="아리따-돋움(TTF)-SemiBold" panose="02020603020101020101" pitchFamily="18" charset="-127"/>
                  </a:rPr>
                  <a:t>에서 </a:t>
                </a:r>
                <a14:m>
                  <m:oMath xmlns:m="http://schemas.openxmlformats.org/officeDocument/2006/math">
                    <m:r>
                      <a:rPr lang="en-US" altLang="ko-KR" sz="1200" b="0" i="1" smtClean="0">
                        <a:latin typeface="Cambria Math"/>
                        <a:ea typeface="아리따-돋움(TTF)-SemiBold" panose="02020603020101020101" pitchFamily="18" charset="-127"/>
                      </a:rPr>
                      <m:t>𝑡</m:t>
                    </m:r>
                  </m:oMath>
                </a14:m>
                <a:r>
                  <a:rPr lang="ko-KR" altLang="en-US" sz="1200" dirty="0" smtClean="0">
                    <a:latin typeface="아리따-돋움(TTF)-SemiBold" panose="02020603020101020101" pitchFamily="18" charset="-127"/>
                    <a:ea typeface="아리따-돋움(TTF)-SemiBold" panose="02020603020101020101" pitchFamily="18" charset="-127"/>
                  </a:rPr>
                  <a:t>로 가는 가장 짧은 경로 중 </a:t>
                </a:r>
                <a14:m>
                  <m:oMath xmlns:m="http://schemas.openxmlformats.org/officeDocument/2006/math">
                    <m:r>
                      <a:rPr lang="en-US" altLang="ko-KR" sz="1200" b="0" i="1" smtClean="0">
                        <a:latin typeface="Cambria Math"/>
                        <a:ea typeface="아리따-돋움(TTF)-SemiBold" panose="02020603020101020101" pitchFamily="18" charset="-127"/>
                      </a:rPr>
                      <m:t>𝑣</m:t>
                    </m:r>
                  </m:oMath>
                </a14:m>
                <a:r>
                  <a:rPr lang="ko-KR" altLang="en-US" sz="1200" dirty="0" err="1" smtClean="0">
                    <a:latin typeface="아리따-돋움(TTF)-SemiBold" panose="02020603020101020101" pitchFamily="18" charset="-127"/>
                    <a:ea typeface="아리따-돋움(TTF)-SemiBold" panose="02020603020101020101" pitchFamily="18" charset="-127"/>
                  </a:rPr>
                  <a:t>를</a:t>
                </a:r>
                <a:r>
                  <a:rPr lang="ko-KR" altLang="en-US" sz="1200" dirty="0" smtClean="0">
                    <a:latin typeface="아리따-돋움(TTF)-SemiBold" panose="02020603020101020101" pitchFamily="18" charset="-127"/>
                    <a:ea typeface="아리따-돋움(TTF)-SemiBold" panose="02020603020101020101" pitchFamily="18" charset="-127"/>
                  </a:rPr>
                  <a:t> 지나는 경로의 수 </a:t>
                </a:r>
                <a:endParaRPr lang="ko-KR" altLang="en-US" sz="1200" dirty="0"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endParaRPr>
              </a:p>
            </p:txBody>
          </p:sp>
        </mc:Choice>
        <mc:Fallback xmlns="">
          <p:sp>
            <p:nvSpPr>
              <p:cNvPr id="48" name="TextBox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0399" y="3493140"/>
                <a:ext cx="4360733" cy="276999"/>
              </a:xfrm>
              <a:prstGeom prst="rect">
                <a:avLst/>
              </a:prstGeom>
              <a:blipFill rotWithShape="1">
                <a:blip r:embed="rId13"/>
                <a:stretch>
                  <a:fillRect b="-1777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제목 1"/>
              <p:cNvSpPr txBox="1">
                <a:spLocks/>
              </p:cNvSpPr>
              <p:nvPr/>
            </p:nvSpPr>
            <p:spPr>
              <a:xfrm>
                <a:off x="457200" y="274639"/>
                <a:ext cx="8229600" cy="1143001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ctr" defTabSz="914400" rtl="0" eaLnBrk="1" latinLnBrk="1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ko-KR" altLang="en-US" sz="3200" dirty="0" smtClean="0">
                    <a:solidFill>
                      <a:srgbClr val="B97F76"/>
                    </a:solidFill>
                    <a:latin typeface="아리따-돋움(TTF)-Bold" panose="02020603020101020101" pitchFamily="18" charset="-127"/>
                    <a:ea typeface="아리따-돋움(TTF)-Bold" panose="02020603020101020101" pitchFamily="18" charset="-127"/>
                  </a:rPr>
                  <a:t> </a:t>
                </a:r>
                <a:r>
                  <a:rPr lang="ko-KR" altLang="en-US" sz="3200" dirty="0">
                    <a:solidFill>
                      <a:srgbClr val="B97F76"/>
                    </a:solidFill>
                    <a:latin typeface="아리따-돋움(TTF)-Bold" panose="02020603020101020101" pitchFamily="18" charset="-127"/>
                    <a:ea typeface="아리따-돋움(TTF)-Bold" panose="02020603020101020101" pitchFamily="18" charset="-127"/>
                  </a:rPr>
                  <a:t>매개중심성</a:t>
                </a:r>
                <a:r>
                  <a:rPr lang="en-US" altLang="ko-KR" sz="3200" dirty="0">
                    <a:solidFill>
                      <a:srgbClr val="B97F76"/>
                    </a:solidFill>
                    <a:latin typeface="아리따-돋움(TTF)-Bold" panose="02020603020101020101" pitchFamily="18" charset="-127"/>
                    <a:ea typeface="아리따-돋움(TTF)-Bold" panose="02020603020101020101" pitchFamily="18" charset="-127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3200" i="1">
                            <a:solidFill>
                              <a:srgbClr val="B97F76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sz="3200" i="1">
                            <a:solidFill>
                              <a:srgbClr val="B97F76"/>
                            </a:solidFill>
                            <a:latin typeface="Cambria Math"/>
                          </a:rPr>
                          <m:t>𝐶</m:t>
                        </m:r>
                      </m:e>
                      <m:sub>
                        <m:r>
                          <a:rPr lang="en-US" altLang="ko-KR" sz="3200" i="1">
                            <a:solidFill>
                              <a:srgbClr val="B97F76"/>
                            </a:solidFill>
                            <a:latin typeface="Cambria Math"/>
                          </a:rPr>
                          <m:t>𝐵</m:t>
                        </m:r>
                      </m:sub>
                    </m:sSub>
                    <m:r>
                      <a:rPr lang="en-US" altLang="ko-KR" sz="3200" i="1">
                        <a:solidFill>
                          <a:srgbClr val="B97F76"/>
                        </a:solidFill>
                        <a:latin typeface="Cambria Math"/>
                      </a:rPr>
                      <m:t>(</m:t>
                    </m:r>
                    <m:r>
                      <a:rPr lang="en-US" altLang="ko-KR" sz="3200" i="1">
                        <a:solidFill>
                          <a:srgbClr val="B97F76"/>
                        </a:solidFill>
                        <a:latin typeface="Cambria Math"/>
                      </a:rPr>
                      <m:t>𝑣</m:t>
                    </m:r>
                    <m:r>
                      <a:rPr lang="en-US" altLang="ko-KR" sz="3200" i="1">
                        <a:solidFill>
                          <a:srgbClr val="B97F76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lang="en-US" altLang="ko-KR" sz="3200" dirty="0">
                    <a:solidFill>
                      <a:srgbClr val="B97F76"/>
                    </a:solidFill>
                    <a:latin typeface="아리따-돋움(TTF)-Bold" panose="02020603020101020101" pitchFamily="18" charset="-127"/>
                    <a:ea typeface="아리따-돋움(TTF)-Bold" panose="02020603020101020101" pitchFamily="18" charset="-127"/>
                  </a:rPr>
                  <a:t>)</a:t>
                </a:r>
                <a:endParaRPr lang="ko-KR" altLang="en-US" sz="3200" dirty="0">
                  <a:solidFill>
                    <a:srgbClr val="B97F76"/>
                  </a:solidFill>
                  <a:latin typeface="아리따-돋움(TTF)-Bold" panose="02020603020101020101" pitchFamily="18" charset="-127"/>
                  <a:ea typeface="아리따-돋움(TTF)-Bold" panose="02020603020101020101" pitchFamily="18" charset="-127"/>
                </a:endParaRPr>
              </a:p>
            </p:txBody>
          </p:sp>
        </mc:Choice>
        <mc:Fallback xmlns="">
          <p:sp>
            <p:nvSpPr>
              <p:cNvPr id="80" name="제목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274638"/>
                <a:ext cx="8229600" cy="1143000"/>
              </a:xfrm>
              <a:prstGeom prst="rect">
                <a:avLst/>
              </a:prstGeom>
              <a:blipFill rotWithShape="1">
                <a:blip r:embed="rId14"/>
                <a:stretch>
                  <a:fillRect l="-51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134883" y="3084180"/>
                <a:ext cx="2304256" cy="5320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</a:rPr>
                          <m:t>𝐶</m:t>
                        </m:r>
                      </m:e>
                      <m:sub>
                        <m:r>
                          <a:rPr lang="en-US" altLang="ko-KR" i="1">
                            <a:latin typeface="Cambria Math"/>
                          </a:rPr>
                          <m:t>𝐵</m:t>
                        </m:r>
                      </m:sub>
                    </m:sSub>
                    <m:d>
                      <m:dPr>
                        <m:ctrlPr>
                          <a:rPr lang="en-US" altLang="ko-KR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/>
                          </a:rPr>
                          <m:t>𝑣</m:t>
                        </m:r>
                      </m:e>
                    </m:d>
                    <m:r>
                      <a:rPr lang="en-US" altLang="ko-KR" i="1">
                        <a:latin typeface="Cambria Math"/>
                      </a:rPr>
                      <m:t>= 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altLang="ko-KR" i="1">
                            <a:latin typeface="Cambria Math"/>
                          </a:rPr>
                        </m:ctrlPr>
                      </m:naryPr>
                      <m:sub/>
                      <m:sup/>
                      <m:e>
                        <m:r>
                          <a:rPr lang="en-US" altLang="ko-KR" i="1">
                            <a:latin typeface="Cambria Math"/>
                          </a:rPr>
                          <m:t>   </m:t>
                        </m:r>
                        <m:f>
                          <m:fPr>
                            <m:ctrlPr>
                              <a:rPr lang="en-US" altLang="ko-KR" i="1">
                                <a:latin typeface="Cambria Math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ko-KR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l-GR" altLang="ko-KR" i="1">
                                    <a:latin typeface="Cambria Math"/>
                                  </a:rPr>
                                  <m:t>σ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/>
                                  </a:rPr>
                                  <m:t>𝑠𝑡</m:t>
                                </m:r>
                              </m:sub>
                            </m:sSub>
                            <m:r>
                              <a:rPr lang="en-US" altLang="ko-KR" i="1">
                                <a:latin typeface="Cambria Math"/>
                              </a:rPr>
                              <m:t>(</m:t>
                            </m:r>
                            <m:r>
                              <a:rPr lang="en-US" altLang="ko-KR" i="1">
                                <a:latin typeface="Cambria Math"/>
                              </a:rPr>
                              <m:t>𝑣</m:t>
                            </m:r>
                            <m:r>
                              <a:rPr lang="en-US" altLang="ko-KR" i="1">
                                <a:latin typeface="Cambria Math"/>
                              </a:rPr>
                              <m:t>)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altLang="ko-KR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l-GR" altLang="ko-KR" i="1">
                                    <a:latin typeface="Cambria Math"/>
                                  </a:rPr>
                                  <m:t>σ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/>
                                  </a:rPr>
                                  <m:t>𝑠𝑡</m:t>
                                </m:r>
                              </m:sub>
                            </m:sSub>
                          </m:den>
                        </m:f>
                      </m:e>
                    </m:nary>
                  </m:oMath>
                </a14:m>
                <a:r>
                  <a:rPr lang="en-US" altLang="ko-KR" dirty="0"/>
                  <a:t> .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4883" y="3084178"/>
                <a:ext cx="2304256" cy="532069"/>
              </a:xfrm>
              <a:prstGeom prst="rect">
                <a:avLst/>
              </a:prstGeom>
              <a:blipFill rotWithShape="1">
                <a:blip r:embed="rId15"/>
                <a:stretch>
                  <a:fillRect t="-70115" b="-11264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81026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C:\Users\송우석\Downloads\seouln .png"/>
          <p:cNvPicPr>
            <a:picLocks noChangeAspect="1" noChangeArrowheads="1"/>
          </p:cNvPicPr>
          <p:nvPr/>
        </p:nvPicPr>
        <p:blipFill rotWithShape="1">
          <a:blip r:embed="rId3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8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732" t="8945" r="7766" b="11491"/>
          <a:stretch/>
        </p:blipFill>
        <p:spPr bwMode="auto">
          <a:xfrm>
            <a:off x="1427126" y="1098434"/>
            <a:ext cx="6715638" cy="3654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96754" y="5272864"/>
            <a:ext cx="86016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600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높은 </a:t>
            </a:r>
            <a:r>
              <a:rPr lang="ko-KR" altLang="en-US" sz="1600" dirty="0" err="1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매개중심성을</a:t>
            </a:r>
            <a:r>
              <a:rPr lang="ko-KR" altLang="en-US" sz="1600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 가진 </a:t>
            </a:r>
            <a:r>
              <a:rPr lang="ko-KR" altLang="en-US" sz="1600" dirty="0" err="1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노드들을</a:t>
            </a:r>
            <a:r>
              <a:rPr lang="ko-KR" altLang="en-US" sz="1600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 </a:t>
            </a:r>
            <a:r>
              <a:rPr lang="ko-KR" altLang="en-US" sz="1600" dirty="0">
                <a:solidFill>
                  <a:srgbClr val="B97F76"/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한번에 </a:t>
            </a:r>
            <a:r>
              <a:rPr lang="ko-KR" altLang="en-US" sz="1600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여러 개 제거</a:t>
            </a:r>
            <a:r>
              <a:rPr lang="en-US" altLang="ko-KR" sz="1600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, </a:t>
            </a:r>
            <a:r>
              <a:rPr lang="ko-KR" altLang="en-US" sz="1600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나머지 </a:t>
            </a:r>
            <a:r>
              <a:rPr lang="ko-KR" altLang="en-US" sz="1600" dirty="0" err="1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노드들의</a:t>
            </a:r>
            <a:r>
              <a:rPr lang="ko-KR" altLang="en-US" sz="1600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 </a:t>
            </a:r>
            <a:r>
              <a:rPr lang="ko-KR" altLang="en-US" sz="1600" dirty="0" err="1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매개중심성</a:t>
            </a:r>
            <a:r>
              <a:rPr lang="ko-KR" altLang="en-US" sz="1600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 변화를 관찰</a:t>
            </a:r>
            <a:endParaRPr lang="en-US" altLang="ko-KR" sz="1600" dirty="0"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600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높은 </a:t>
            </a:r>
            <a:r>
              <a:rPr lang="ko-KR" altLang="en-US" sz="1600" dirty="0" err="1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매개중심성을</a:t>
            </a:r>
            <a:r>
              <a:rPr lang="ko-KR" altLang="en-US" sz="1600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 가진 </a:t>
            </a:r>
            <a:r>
              <a:rPr lang="ko-KR" altLang="en-US" sz="1600" dirty="0" err="1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노드들을</a:t>
            </a:r>
            <a:r>
              <a:rPr lang="ko-KR" altLang="en-US" sz="1600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 </a:t>
            </a:r>
            <a:r>
              <a:rPr lang="ko-KR" altLang="en-US" sz="1600" dirty="0">
                <a:solidFill>
                  <a:srgbClr val="B97F76"/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하나씩</a:t>
            </a:r>
            <a:r>
              <a:rPr lang="ko-KR" altLang="en-US" sz="1600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 여러 개 제거</a:t>
            </a:r>
            <a:r>
              <a:rPr lang="en-US" altLang="ko-KR" sz="1600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,</a:t>
            </a:r>
            <a:r>
              <a:rPr lang="ko-KR" altLang="en-US" sz="1600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 나머지 </a:t>
            </a:r>
            <a:r>
              <a:rPr lang="ko-KR" altLang="en-US" sz="1600" dirty="0" err="1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노드들의</a:t>
            </a:r>
            <a:r>
              <a:rPr lang="ko-KR" altLang="en-US" sz="1600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 </a:t>
            </a:r>
            <a:r>
              <a:rPr lang="ko-KR" altLang="en-US" sz="1600" dirty="0" err="1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매개중심성</a:t>
            </a:r>
            <a:r>
              <a:rPr lang="ko-KR" altLang="en-US" sz="1600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 변화를 관찰</a:t>
            </a:r>
            <a:endParaRPr lang="en-US" altLang="ko-KR" sz="1600" dirty="0"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600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전체 </a:t>
            </a:r>
            <a:r>
              <a:rPr lang="ko-KR" altLang="en-US" sz="1600" dirty="0" err="1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노드에</a:t>
            </a:r>
            <a:r>
              <a:rPr lang="ko-KR" altLang="en-US" sz="1600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 대하여 각 </a:t>
            </a:r>
            <a:r>
              <a:rPr lang="ko-KR" altLang="en-US" sz="1600" dirty="0" err="1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노드를</a:t>
            </a:r>
            <a:r>
              <a:rPr lang="ko-KR" altLang="en-US" sz="1600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 </a:t>
            </a:r>
            <a:r>
              <a:rPr lang="ko-KR" altLang="en-US" sz="1600" dirty="0">
                <a:solidFill>
                  <a:srgbClr val="B97F76"/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하나만</a:t>
            </a:r>
            <a:r>
              <a:rPr lang="ko-KR" altLang="en-US" sz="1600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 제거</a:t>
            </a:r>
            <a:r>
              <a:rPr lang="en-US" altLang="ko-KR" sz="1600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,</a:t>
            </a:r>
            <a:r>
              <a:rPr lang="ko-KR" altLang="en-US" sz="1600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 나머지 </a:t>
            </a:r>
            <a:r>
              <a:rPr lang="ko-KR" altLang="en-US" sz="1600" dirty="0" err="1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노드들의</a:t>
            </a:r>
            <a:r>
              <a:rPr lang="ko-KR" altLang="en-US" sz="1600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 </a:t>
            </a:r>
            <a:r>
              <a:rPr lang="ko-KR" altLang="en-US" sz="1600" dirty="0" err="1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매개중심성</a:t>
            </a:r>
            <a:r>
              <a:rPr lang="ko-KR" altLang="en-US" sz="1600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 변화 관찰 </a:t>
            </a:r>
            <a:endParaRPr lang="en-US" altLang="ko-KR" sz="1600" dirty="0"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9533677" y="1663720"/>
            <a:ext cx="2381978" cy="2011955"/>
            <a:chOff x="458878" y="542471"/>
            <a:chExt cx="3640137" cy="3657444"/>
          </a:xfrm>
        </p:grpSpPr>
        <p:pic>
          <p:nvPicPr>
            <p:cNvPr id="3077" name="Picture 5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8878" y="542471"/>
              <a:ext cx="3630644" cy="3618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076" name="Picture 4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8878" y="739958"/>
              <a:ext cx="3640137" cy="34599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4" name="TextBox 13"/>
          <p:cNvSpPr txBox="1"/>
          <p:nvPr/>
        </p:nvSpPr>
        <p:spPr>
          <a:xfrm>
            <a:off x="4139406" y="4842715"/>
            <a:ext cx="1124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매개중심성</a:t>
            </a: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 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 rot="16200000">
            <a:off x="581336" y="2816447"/>
            <a:ext cx="8257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빈도</a:t>
            </a:r>
            <a:r>
              <a:rPr lang="ko-KR" altLang="en-US" sz="1400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수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9684572" y="1176070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지능형교통체계관리시스템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제목 1"/>
              <p:cNvSpPr>
                <a:spLocks noGrp="1"/>
              </p:cNvSpPr>
              <p:nvPr>
                <p:ph type="title"/>
              </p:nvPr>
            </p:nvSpPr>
            <p:spPr>
              <a:xfrm>
                <a:off x="-3814482" y="2280718"/>
                <a:ext cx="8229600" cy="1143001"/>
              </a:xfrm>
            </p:spPr>
            <p:txBody>
              <a:bodyPr>
                <a:normAutofit/>
              </a:bodyPr>
              <a:lstStyle/>
              <a:p>
                <a:pPr algn="l"/>
                <a:r>
                  <a:rPr lang="ko-KR" altLang="en-US" sz="3200" dirty="0">
                    <a:solidFill>
                      <a:srgbClr val="B97F76"/>
                    </a:solidFill>
                    <a:latin typeface="아리따-돋움(TTF)-Bold" panose="02020603020101020101" pitchFamily="18" charset="-127"/>
                    <a:ea typeface="아리따-돋움(TTF)-Bold" panose="02020603020101020101" pitchFamily="18" charset="-127"/>
                  </a:rPr>
                  <a:t>매개중심성</a:t>
                </a:r>
                <a:r>
                  <a:rPr lang="en-US" altLang="ko-KR" sz="3200" dirty="0">
                    <a:solidFill>
                      <a:srgbClr val="B97F76"/>
                    </a:solidFill>
                    <a:latin typeface="아리따-돋움(TTF)-Bold" panose="02020603020101020101" pitchFamily="18" charset="-127"/>
                    <a:ea typeface="아리따-돋움(TTF)-Bold" panose="02020603020101020101" pitchFamily="18" charset="-127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3200" i="1">
                            <a:solidFill>
                              <a:srgbClr val="B97F76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sz="3200" i="1">
                            <a:solidFill>
                              <a:srgbClr val="B97F76"/>
                            </a:solidFill>
                            <a:latin typeface="Cambria Math"/>
                          </a:rPr>
                          <m:t>𝐶</m:t>
                        </m:r>
                      </m:e>
                      <m:sub>
                        <m:r>
                          <a:rPr lang="en-US" altLang="ko-KR" sz="3200" i="1">
                            <a:solidFill>
                              <a:srgbClr val="B97F76"/>
                            </a:solidFill>
                            <a:latin typeface="Cambria Math"/>
                          </a:rPr>
                          <m:t>𝐵</m:t>
                        </m:r>
                      </m:sub>
                    </m:sSub>
                    <m:r>
                      <a:rPr lang="en-US" altLang="ko-KR" sz="3200" i="1">
                        <a:solidFill>
                          <a:srgbClr val="B97F76"/>
                        </a:solidFill>
                        <a:latin typeface="Cambria Math"/>
                      </a:rPr>
                      <m:t>(</m:t>
                    </m:r>
                    <m:r>
                      <a:rPr lang="en-US" altLang="ko-KR" sz="3200" i="1">
                        <a:solidFill>
                          <a:srgbClr val="B97F76"/>
                        </a:solidFill>
                        <a:latin typeface="Cambria Math"/>
                      </a:rPr>
                      <m:t>𝑣</m:t>
                    </m:r>
                    <m:r>
                      <a:rPr lang="en-US" altLang="ko-KR" sz="3200" i="1">
                        <a:solidFill>
                          <a:srgbClr val="B97F76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lang="en-US" altLang="ko-KR" sz="3200" dirty="0">
                    <a:solidFill>
                      <a:srgbClr val="B97F76"/>
                    </a:solidFill>
                    <a:latin typeface="아리따-돋움(TTF)-Bold" panose="02020603020101020101" pitchFamily="18" charset="-127"/>
                    <a:ea typeface="아리따-돋움(TTF)-Bold" panose="02020603020101020101" pitchFamily="18" charset="-127"/>
                  </a:rPr>
                  <a:t>)</a:t>
                </a:r>
                <a:endParaRPr lang="ko-KR" altLang="en-US" sz="3200" dirty="0">
                  <a:solidFill>
                    <a:srgbClr val="B97F76"/>
                  </a:solidFill>
                  <a:latin typeface="아리따-돋움(TTF)-Bold" panose="02020603020101020101" pitchFamily="18" charset="-127"/>
                  <a:ea typeface="아리따-돋움(TTF)-Bold" panose="02020603020101020101" pitchFamily="18" charset="-127"/>
                </a:endParaRPr>
              </a:p>
            </p:txBody>
          </p:sp>
        </mc:Choice>
        <mc:Fallback xmlns="">
          <p:sp>
            <p:nvSpPr>
              <p:cNvPr id="22" name="제목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-3814482" y="2280718"/>
                <a:ext cx="8229600" cy="1143000"/>
              </a:xfrm>
              <a:blipFill rotWithShape="1">
                <a:blip r:embed="rId7"/>
                <a:stretch>
                  <a:fillRect l="-185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6082605" y="4679356"/>
                <a:ext cx="62331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40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ko-KR" sz="14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/>
                            </a:rPr>
                            <m:t>10</m:t>
                          </m:r>
                        </m:e>
                        <m:sup>
                          <m:r>
                            <a:rPr lang="en-US" altLang="ko-KR" sz="14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2605" y="4679354"/>
                <a:ext cx="623312" cy="307777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2822036" y="4679356"/>
                <a:ext cx="62331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40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ko-KR" sz="14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/>
                            </a:rPr>
                            <m:t>10</m:t>
                          </m:r>
                        </m:e>
                        <m:sup>
                          <m:r>
                            <a:rPr lang="en-US" altLang="ko-KR" sz="14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/>
                            </a:rPr>
                            <m:t>−3</m:t>
                          </m:r>
                        </m:sup>
                      </m:sSup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2033" y="4679355"/>
                <a:ext cx="623312" cy="307777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-1764704" y="4410697"/>
                <a:ext cx="75206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ko-KR" b="0" i="1" smtClean="0">
                              <a:latin typeface="Cambria Math"/>
                            </a:rPr>
                            <m:t>10</m:t>
                          </m:r>
                        </m:e>
                        <m:sup>
                          <m:r>
                            <a:rPr lang="en-US" altLang="ko-KR" b="0" i="1" smtClean="0">
                              <a:latin typeface="Cambria Math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764704" y="4410697"/>
                <a:ext cx="752065" cy="369332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7614030" y="4655542"/>
                <a:ext cx="52873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40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ko-KR" sz="14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/>
                            </a:rPr>
                            <m:t>10</m:t>
                          </m:r>
                        </m:e>
                        <m:sup>
                          <m:r>
                            <a:rPr lang="en-US" altLang="ko-KR" sz="14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/>
                            </a:rPr>
                            <m:t>0</m:t>
                          </m:r>
                        </m:sup>
                      </m:sSup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4030" y="4655540"/>
                <a:ext cx="528734" cy="307777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10277403" y="4903784"/>
                <a:ext cx="75206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ko-KR" b="0" i="1" smtClean="0">
                              <a:latin typeface="Cambria Math"/>
                            </a:rPr>
                            <m:t>10</m:t>
                          </m:r>
                        </m:e>
                        <m:sup>
                          <m:r>
                            <a:rPr lang="en-US" altLang="ko-KR" b="0" i="1" smtClean="0">
                              <a:latin typeface="Cambria Math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77399" y="4903785"/>
                <a:ext cx="752065" cy="369332"/>
              </a:xfrm>
              <a:prstGeom prst="rect">
                <a:avLst/>
              </a:prstGeom>
              <a:blipFill rotWithShape="1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1203407" y="4679356"/>
                <a:ext cx="62331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40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ko-KR" sz="14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/>
                            </a:rPr>
                            <m:t>10</m:t>
                          </m:r>
                        </m:e>
                        <m:sup>
                          <m:r>
                            <a:rPr lang="en-US" altLang="ko-KR" sz="14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/>
                            </a:rPr>
                            <m:t>−4</m:t>
                          </m:r>
                        </m:sup>
                      </m:sSup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3406" y="4679355"/>
                <a:ext cx="623312" cy="307777"/>
              </a:xfrm>
              <a:prstGeom prst="rect">
                <a:avLst/>
              </a:prstGeom>
              <a:blipFill rotWithShape="1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4389933" y="4678526"/>
                <a:ext cx="62331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40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ko-KR" sz="14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/>
                            </a:rPr>
                            <m:t>10</m:t>
                          </m:r>
                        </m:e>
                        <m:sup>
                          <m:r>
                            <a:rPr lang="en-US" altLang="ko-KR" sz="14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/>
                            </a:rPr>
                            <m:t>−2</m:t>
                          </m:r>
                        </m:sup>
                      </m:sSup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9930" y="4678524"/>
                <a:ext cx="623312" cy="307777"/>
              </a:xfrm>
              <a:prstGeom prst="rect">
                <a:avLst/>
              </a:prstGeom>
              <a:blipFill rotWithShape="1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9972601" y="4598985"/>
                <a:ext cx="75206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ko-KR" b="0" i="1" smtClean="0">
                              <a:latin typeface="Cambria Math"/>
                            </a:rPr>
                            <m:t>10</m:t>
                          </m:r>
                        </m:e>
                        <m:sup>
                          <m:r>
                            <a:rPr lang="en-US" altLang="ko-KR" b="0" i="1" smtClean="0">
                              <a:latin typeface="Cambria Math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72599" y="4598985"/>
                <a:ext cx="752065" cy="369332"/>
              </a:xfrm>
              <a:prstGeom prst="rect">
                <a:avLst/>
              </a:prstGeom>
              <a:blipFill rotWithShape="1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942483" y="4475689"/>
                <a:ext cx="62331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40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ko-KR" sz="14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/>
                            </a:rPr>
                            <m:t>10</m:t>
                          </m:r>
                        </m:e>
                        <m:sup>
                          <m:r>
                            <a:rPr lang="en-US" altLang="ko-KR" sz="14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2480" y="4475688"/>
                <a:ext cx="623312" cy="307777"/>
              </a:xfrm>
              <a:prstGeom prst="rect">
                <a:avLst/>
              </a:prstGeom>
              <a:blipFill rotWithShape="1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1023259" y="3806456"/>
                <a:ext cx="52873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40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ko-KR" sz="14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/>
                            </a:rPr>
                            <m:t>10</m:t>
                          </m:r>
                        </m:e>
                        <m:sup>
                          <m:r>
                            <a:rPr lang="en-US" altLang="ko-KR" sz="14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/>
                            </a:rPr>
                            <m:t>0</m:t>
                          </m:r>
                        </m:sup>
                      </m:sSup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3259" y="3806455"/>
                <a:ext cx="528734" cy="307777"/>
              </a:xfrm>
              <a:prstGeom prst="rect">
                <a:avLst/>
              </a:prstGeom>
              <a:blipFill rotWithShape="1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1023262" y="3146535"/>
                <a:ext cx="52488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40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ko-KR" sz="14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/>
                            </a:rPr>
                            <m:t>10</m:t>
                          </m:r>
                        </m:e>
                        <m:sup>
                          <m:r>
                            <a:rPr lang="en-US" altLang="ko-KR" sz="14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3259" y="3146533"/>
                <a:ext cx="524887" cy="307777"/>
              </a:xfrm>
              <a:prstGeom prst="rect">
                <a:avLst/>
              </a:prstGeom>
              <a:blipFill rotWithShape="1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/>
              <p:cNvSpPr txBox="1"/>
              <p:nvPr/>
            </p:nvSpPr>
            <p:spPr>
              <a:xfrm>
                <a:off x="1010235" y="2433675"/>
                <a:ext cx="52873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40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ko-KR" sz="14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/>
                            </a:rPr>
                            <m:t>10</m:t>
                          </m:r>
                        </m:e>
                        <m:sup>
                          <m:r>
                            <a:rPr lang="en-US" altLang="ko-KR" sz="14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0235" y="2433674"/>
                <a:ext cx="528734" cy="307777"/>
              </a:xfrm>
              <a:prstGeom prst="rect">
                <a:avLst/>
              </a:prstGeom>
              <a:blipFill rotWithShape="1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/>
              <p:cNvSpPr txBox="1"/>
              <p:nvPr/>
            </p:nvSpPr>
            <p:spPr>
              <a:xfrm>
                <a:off x="994231" y="1805721"/>
                <a:ext cx="52873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40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ko-KR" sz="14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/>
                            </a:rPr>
                            <m:t>10</m:t>
                          </m:r>
                        </m:e>
                        <m:sup>
                          <m:r>
                            <a:rPr lang="en-US" altLang="ko-KR" sz="14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4231" y="1805719"/>
                <a:ext cx="528734" cy="307777"/>
              </a:xfrm>
              <a:prstGeom prst="rect">
                <a:avLst/>
              </a:prstGeom>
              <a:blipFill rotWithShape="1"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/>
              <p:nvPr/>
            </p:nvSpPr>
            <p:spPr>
              <a:xfrm>
                <a:off x="1019412" y="1134580"/>
                <a:ext cx="52873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40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ko-KR" sz="14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/>
                            </a:rPr>
                            <m:t>10</m:t>
                          </m:r>
                        </m:e>
                        <m:sup>
                          <m:r>
                            <a:rPr lang="en-US" altLang="ko-KR" sz="14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412" y="1134578"/>
                <a:ext cx="528734" cy="307777"/>
              </a:xfrm>
              <a:prstGeom prst="rect">
                <a:avLst/>
              </a:prstGeom>
              <a:blipFill rotWithShape="1"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10261799" y="548680"/>
            <a:ext cx="18002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rgbClr val="C87F76"/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 </a:t>
            </a:r>
            <a:r>
              <a:rPr lang="ko-KR" altLang="en-US" sz="1000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서울시 네트워크</a:t>
            </a:r>
            <a:endParaRPr lang="ko-KR" altLang="en-US" sz="1000" dirty="0"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sp>
        <p:nvSpPr>
          <p:cNvPr id="42" name="제목 1"/>
          <p:cNvSpPr txBox="1">
            <a:spLocks/>
          </p:cNvSpPr>
          <p:nvPr/>
        </p:nvSpPr>
        <p:spPr>
          <a:xfrm>
            <a:off x="670145" y="-171400"/>
            <a:ext cx="8229600" cy="11430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3200" dirty="0" smtClean="0">
                <a:solidFill>
                  <a:srgbClr val="B97F76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 연구 내용 </a:t>
            </a:r>
            <a:endParaRPr lang="ko-KR" altLang="en-US" sz="3200" dirty="0">
              <a:solidFill>
                <a:srgbClr val="B97F76"/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58552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0528" y="-171399"/>
            <a:ext cx="9132887" cy="6456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67544" y="2708921"/>
            <a:ext cx="8229600" cy="1143001"/>
          </a:xfrm>
        </p:spPr>
        <p:txBody>
          <a:bodyPr>
            <a:normAutofit fontScale="90000"/>
          </a:bodyPr>
          <a:lstStyle/>
          <a:p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감사합니다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.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/>
              <a:t/>
            </a:r>
            <a:br>
              <a:rPr lang="en-US" altLang="ko-KR" dirty="0"/>
            </a:br>
            <a:endParaRPr lang="ko-KR" altLang="en-US" b="1" dirty="0"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92103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8322</TotalTime>
  <Words>1171</Words>
  <Application>Microsoft Office PowerPoint</Application>
  <PresentationFormat>Letter 용지(8.5x11in)</PresentationFormat>
  <Paragraphs>193</Paragraphs>
  <Slides>9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8" baseType="lpstr">
      <vt:lpstr>굴림</vt:lpstr>
      <vt:lpstr>Arial</vt:lpstr>
      <vt:lpstr>맑은 고딕</vt:lpstr>
      <vt:lpstr>Times New Roman</vt:lpstr>
      <vt:lpstr>Cambria Math</vt:lpstr>
      <vt:lpstr>아리따-돋움(TTF)-SemiBold</vt:lpstr>
      <vt:lpstr>아리따-돋움(TTF)-Bold</vt:lpstr>
      <vt:lpstr>Arial Unicode MS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 도로네트워크의 복잡성</vt:lpstr>
      <vt:lpstr>매개중심성(C_B (v))</vt:lpstr>
      <vt:lpstr>매개중심성(C_B (v))</vt:lpstr>
      <vt:lpstr>    감사합니다.  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도로네트워크에서 매개중심성으로 본 교통중심지 분석</dc:title>
  <dc:creator>송우석</dc:creator>
  <cp:lastModifiedBy>송우석</cp:lastModifiedBy>
  <cp:revision>116</cp:revision>
  <dcterms:created xsi:type="dcterms:W3CDTF">2020-05-21T11:24:44Z</dcterms:created>
  <dcterms:modified xsi:type="dcterms:W3CDTF">2020-06-01T17:48:45Z</dcterms:modified>
</cp:coreProperties>
</file>